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1.xml" ContentType="application/vnd.openxmlformats-officedocument.drawingml.chartshapes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2.xml" ContentType="application/vnd.openxmlformats-officedocument.drawingml.chartshapes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drawings/drawing3.xml" ContentType="application/vnd.openxmlformats-officedocument.drawingml.chartshapes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drawings/drawing4.xml" ContentType="application/vnd.openxmlformats-officedocument.drawingml.chartshapes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rawings/drawing5.xml" ContentType="application/vnd.openxmlformats-officedocument.drawingml.chartshapes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drawings/drawing6.xml" ContentType="application/vnd.openxmlformats-officedocument.drawingml.chartshape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9" r:id="rId2"/>
    <p:sldId id="298" r:id="rId3"/>
    <p:sldId id="299" r:id="rId4"/>
    <p:sldId id="261" r:id="rId5"/>
    <p:sldId id="265" r:id="rId6"/>
    <p:sldId id="291" r:id="rId7"/>
    <p:sldId id="295" r:id="rId8"/>
    <p:sldId id="278" r:id="rId9"/>
    <p:sldId id="300" r:id="rId10"/>
    <p:sldId id="280" r:id="rId11"/>
    <p:sldId id="301" r:id="rId12"/>
    <p:sldId id="281" r:id="rId13"/>
    <p:sldId id="283" r:id="rId14"/>
    <p:sldId id="282" r:id="rId15"/>
    <p:sldId id="284" r:id="rId16"/>
    <p:sldId id="312" r:id="rId17"/>
    <p:sldId id="260" r:id="rId18"/>
    <p:sldId id="302" r:id="rId19"/>
    <p:sldId id="303" r:id="rId20"/>
    <p:sldId id="305" r:id="rId21"/>
    <p:sldId id="307" r:id="rId22"/>
    <p:sldId id="306" r:id="rId23"/>
    <p:sldId id="314" r:id="rId24"/>
    <p:sldId id="313" r:id="rId25"/>
    <p:sldId id="304" r:id="rId26"/>
    <p:sldId id="310" r:id="rId27"/>
    <p:sldId id="287" r:id="rId28"/>
    <p:sldId id="277" r:id="rId29"/>
    <p:sldId id="272" r:id="rId30"/>
    <p:sldId id="285" r:id="rId31"/>
    <p:sldId id="286" r:id="rId32"/>
    <p:sldId id="269" r:id="rId3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67E89A5-39DF-4706-AADD-7C0E9913BEEE}">
          <p14:sldIdLst>
            <p14:sldId id="289"/>
            <p14:sldId id="298"/>
            <p14:sldId id="299"/>
            <p14:sldId id="261"/>
            <p14:sldId id="265"/>
            <p14:sldId id="291"/>
            <p14:sldId id="295"/>
            <p14:sldId id="278"/>
            <p14:sldId id="300"/>
            <p14:sldId id="280"/>
            <p14:sldId id="301"/>
            <p14:sldId id="281"/>
            <p14:sldId id="283"/>
            <p14:sldId id="282"/>
            <p14:sldId id="284"/>
            <p14:sldId id="312"/>
            <p14:sldId id="260"/>
            <p14:sldId id="302"/>
            <p14:sldId id="303"/>
            <p14:sldId id="305"/>
            <p14:sldId id="307"/>
            <p14:sldId id="306"/>
            <p14:sldId id="314"/>
            <p14:sldId id="313"/>
            <p14:sldId id="304"/>
            <p14:sldId id="310"/>
            <p14:sldId id="287"/>
            <p14:sldId id="277"/>
            <p14:sldId id="272"/>
            <p14:sldId id="285"/>
            <p14:sldId id="286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26" userDrawn="1">
          <p15:clr>
            <a:srgbClr val="A4A3A4"/>
          </p15:clr>
        </p15:guide>
        <p15:guide id="2" pos="72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8" autoAdjust="0"/>
    <p:restoredTop sz="96256" autoAdjust="0"/>
  </p:normalViewPr>
  <p:slideViewPr>
    <p:cSldViewPr snapToGrid="0">
      <p:cViewPr varScale="1">
        <p:scale>
          <a:sx n="109" d="100"/>
          <a:sy n="109" d="100"/>
        </p:scale>
        <p:origin x="828" y="108"/>
      </p:cViewPr>
      <p:guideLst>
        <p:guide orient="horz" pos="1026"/>
        <p:guide pos="7219"/>
      </p:guideLst>
    </p:cSldViewPr>
  </p:slideViewPr>
  <p:outlineViewPr>
    <p:cViewPr>
      <p:scale>
        <a:sx n="33" d="100"/>
        <a:sy n="33" d="100"/>
      </p:scale>
      <p:origin x="0" y="-16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172.22.11.18\&#1076;&#1083;&#1103;%20&#1087;&#1101;&#1086;\&#1054;&#1058;&#1063;&#1045;&#1058;&#1053;&#1054;&#1057;&#1058;&#1068;\2025\&#1082;%201%20&#1084;&#1072;&#1103;%202026%20&#1075;&#1086;&#1076;&#1072;\&#1044;&#1086;&#1082;&#1083;&#1072;&#1076;%202025%20&#1075;&#1086;&#1076;\&#1076;&#1086;&#1082;&#1083;&#1072;&#1076;%20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1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2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\\172.22.11.18\&#1076;&#1083;&#1103;%20&#1087;&#1101;&#1086;\&#1054;&#1058;&#1063;&#1045;&#1058;&#1053;&#1054;&#1057;&#1058;&#1068;\2025\&#1082;%201%20&#1084;&#1072;&#1103;%202026%20&#1075;&#1086;&#1076;&#1072;\&#1044;&#1086;&#1082;&#1083;&#1072;&#1076;%202025%20&#1075;&#1086;&#1076;\&#1076;&#1086;&#1082;&#1083;&#1072;&#1076;%20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8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22.11.18\&#1076;&#1083;&#1103;%20&#1087;&#1101;&#1086;\&#1054;&#1058;&#1063;&#1045;&#1058;&#1053;&#1054;&#1057;&#1058;&#1068;\2025\&#1082;%201%20&#1084;&#1072;&#1103;%202026%20&#1075;&#1086;&#1076;&#1072;\&#1055;&#1091;&#1073;&#1083;&#1080;&#1095;&#1085;&#1099;&#1077;%20&#1089;&#1083;&#1091;&#1096;&#1072;&#1085;&#1080;&#1103;\&#1076;&#1086;&#1082;&#1083;&#1072;&#1076;%20.xlsx" TargetMode="Externa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chartUserShapes" Target="../drawings/drawing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chartUserShapes" Target="../drawings/drawing5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chartUserShapes" Target="../drawings/drawing6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ОБЪЕМ, в тыс.м3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566266022302767"/>
          <c:y val="0.24915395253584668"/>
          <c:w val="0.87008689885986479"/>
          <c:h val="0.599220884290788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accent5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accent5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0-CA21-4DE1-8C6F-AB2898043C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план</c:v>
                </c:pt>
                <c:pt idx="1">
                  <c:v>2021г.</c:v>
                </c:pt>
                <c:pt idx="2">
                  <c:v>2022г.</c:v>
                </c:pt>
                <c:pt idx="3">
                  <c:v>2023г.</c:v>
                </c:pt>
                <c:pt idx="4">
                  <c:v>2024г.</c:v>
                </c:pt>
                <c:pt idx="5">
                  <c:v>2025г.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21241</c:v>
                </c:pt>
                <c:pt idx="1">
                  <c:v>20599.3</c:v>
                </c:pt>
                <c:pt idx="2">
                  <c:v>21241.9</c:v>
                </c:pt>
                <c:pt idx="3">
                  <c:v>23122.7</c:v>
                </c:pt>
                <c:pt idx="4">
                  <c:v>21189.4</c:v>
                </c:pt>
                <c:pt idx="5">
                  <c:v>24566.799999999999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7A-471B-AFF2-A7CA890283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16768"/>
        <c:axId val="378994032"/>
      </c:barChart>
      <c:catAx>
        <c:axId val="379016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8994032"/>
        <c:crosses val="autoZero"/>
        <c:auto val="1"/>
        <c:lblAlgn val="ctr"/>
        <c:lblOffset val="100"/>
        <c:noMultiLvlLbl val="0"/>
      </c:catAx>
      <c:valAx>
        <c:axId val="37899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1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5">
          <a:lumMod val="50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ДОХОД,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1012655952252539E-2"/>
          <c:y val="0.2139662942606515"/>
          <c:w val="0.87930697875094377"/>
          <c:h val="0.599220884290788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Доход, млн.тенге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План</c:v>
                </c:pt>
                <c:pt idx="1">
                  <c:v>Фактическое исполнение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2652.3220000000001</c:v>
                </c:pt>
                <c:pt idx="1">
                  <c:v>3067.2249999999999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B1-48B7-AA60-6FA36BF53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20688"/>
        <c:axId val="379002264"/>
      </c:barChart>
      <c:catAx>
        <c:axId val="37902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9002264"/>
        <c:crosses val="autoZero"/>
        <c:auto val="1"/>
        <c:lblAlgn val="ctr"/>
        <c:lblOffset val="100"/>
        <c:noMultiLvlLbl val="0"/>
      </c:catAx>
      <c:valAx>
        <c:axId val="379002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2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ЗАТРАТЫ,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План </c:v>
                </c:pt>
                <c:pt idx="1">
                  <c:v>Фактическое исполнение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2394.9780000000001</c:v>
                </c:pt>
                <c:pt idx="1">
                  <c:v>2711.172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2F-472D-8433-98A2A3257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00304"/>
        <c:axId val="379005400"/>
      </c:barChart>
      <c:catAx>
        <c:axId val="379000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9005400"/>
        <c:crosses val="autoZero"/>
        <c:auto val="1"/>
        <c:lblAlgn val="ctr"/>
        <c:lblOffset val="100"/>
        <c:noMultiLvlLbl val="0"/>
      </c:catAx>
      <c:valAx>
        <c:axId val="379005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00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srgbClr val="ED7D31">
                    <a:lumMod val="75000"/>
                  </a:srgb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ПОТРЕБИТЕЛИ, </a:t>
            </a:r>
            <a:r>
              <a:rPr lang="ru-RU" sz="1800" b="0" i="0" baseline="0" dirty="0">
                <a:effectLst/>
              </a:rPr>
              <a:t>в тыс.м3</a:t>
            </a:r>
            <a:endParaRPr lang="en-US" sz="1100" dirty="0">
              <a:effectLst/>
            </a:endParaRP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D7D31">
                    <a:lumMod val="75000"/>
                  </a:srgbClr>
                </a:solidFill>
                <a:latin typeface="Arial Black" panose="020B0A04020102020204" pitchFamily="34" charset="0"/>
              </a:defRPr>
            </a:pPr>
            <a:r>
              <a:rPr lang="ru-RU" sz="1100" baseline="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(объем потребления и доля в общем объеме)</a:t>
            </a:r>
            <a:endParaRPr lang="ru-RU" sz="11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c:rich>
      </c:tx>
      <c:layout>
        <c:manualLayout>
          <c:xMode val="edge"/>
          <c:yMode val="edge"/>
          <c:x val="0.1670755369288516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srgbClr val="ED7D31">
                  <a:lumMod val="75000"/>
                </a:srgb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251756836847007"/>
          <c:y val="0.13625454465923739"/>
          <c:w val="0.41971396720571219"/>
          <c:h val="0.7653154694668371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prstMaterial="matte">
              <a:bevelT w="127000" h="63500"/>
            </a:sp3d>
          </c:spPr>
          <c:dPt>
            <c:idx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>
                <a:bevelT w="127000" h="63500"/>
              </a:sp3d>
            </c:spPr>
            <c:extLst>
              <c:ext xmlns:c16="http://schemas.microsoft.com/office/drawing/2014/chart" uri="{C3380CC4-5D6E-409C-BE32-E72D297353CC}">
                <c16:uniqueId val="{00000001-5928-4066-A1D4-2FB59F02E4DF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>
                <a:bevelT w="127000" h="63500"/>
              </a:sp3d>
            </c:spPr>
            <c:extLst>
              <c:ext xmlns:c16="http://schemas.microsoft.com/office/drawing/2014/chart" uri="{C3380CC4-5D6E-409C-BE32-E72D297353CC}">
                <c16:uniqueId val="{00000003-5928-4066-A1D4-2FB59F02E4DF}"/>
              </c:ext>
            </c:extLst>
          </c:dPt>
          <c:dPt>
            <c:idx val="2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>
                <a:bevelT w="127000" h="63500"/>
              </a:sp3d>
            </c:spPr>
            <c:extLst>
              <c:ext xmlns:c16="http://schemas.microsoft.com/office/drawing/2014/chart" uri="{C3380CC4-5D6E-409C-BE32-E72D297353CC}">
                <c16:uniqueId val="{00000005-5928-4066-A1D4-2FB59F02E4DF}"/>
              </c:ext>
            </c:extLst>
          </c:dPt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28-4066-A1D4-2FB59F02E4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Лист1!$A$3:$A$5</c:f>
              <c:strCache>
                <c:ptCount val="3"/>
                <c:pt idx="0">
                  <c:v>ФЛ</c:v>
                </c:pt>
                <c:pt idx="1">
                  <c:v>Бюджетные орнанизации</c:v>
                </c:pt>
                <c:pt idx="2">
                  <c:v>Прочие потребители</c:v>
                </c:pt>
              </c:strCache>
            </c:strRef>
          </c:cat>
          <c:val>
            <c:numRef>
              <c:f>Лист1!$B$3:$B$5</c:f>
              <c:numCache>
                <c:formatCode>#,##0</c:formatCode>
                <c:ptCount val="3"/>
                <c:pt idx="0" formatCode="#,##0.00">
                  <c:v>15755.9</c:v>
                </c:pt>
                <c:pt idx="1">
                  <c:v>1139.2</c:v>
                </c:pt>
                <c:pt idx="2" formatCode="#,##0.00">
                  <c:v>6164.5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28-4066-A1D4-2FB59F02E4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>
          <a:glow rad="76200">
            <a:schemeClr val="accent1">
              <a:alpha val="40000"/>
            </a:schemeClr>
          </a:glow>
        </a:effectLst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>
                <a:solidFill>
                  <a:schemeClr val="tx1"/>
                </a:solidFill>
                <a:latin typeface="Arial Black" panose="020B0A04020102020204" pitchFamily="34" charset="0"/>
              </a:rPr>
              <a:t>Общая сумма затрат </a:t>
            </a:r>
          </a:p>
          <a:p>
            <a:pPr>
              <a:defRPr sz="1800"/>
            </a:pPr>
            <a:r>
              <a:rPr lang="ru-RU" sz="1800" dirty="0">
                <a:solidFill>
                  <a:schemeClr val="tx1"/>
                </a:solidFill>
                <a:latin typeface="Arial Black" panose="020B0A04020102020204" pitchFamily="34" charset="0"/>
              </a:rPr>
              <a:t>за 2025 г</a:t>
            </a:r>
          </a:p>
          <a:p>
            <a:pPr>
              <a:defRPr sz="1800"/>
            </a:pPr>
            <a:r>
              <a:rPr lang="ru-RU" sz="1800" u="sng" dirty="0">
                <a:solidFill>
                  <a:schemeClr val="tx1"/>
                </a:solidFill>
                <a:latin typeface="Arial Black" panose="020B0A04020102020204" pitchFamily="34" charset="0"/>
              </a:rPr>
              <a:t>7 632,30 </a:t>
            </a:r>
            <a:r>
              <a:rPr lang="ru-RU" sz="1800" dirty="0" err="1">
                <a:solidFill>
                  <a:schemeClr val="tx1"/>
                </a:solidFill>
                <a:latin typeface="Arial Black" panose="020B0A04020102020204" pitchFamily="34" charset="0"/>
              </a:rPr>
              <a:t>млн.тенге</a:t>
            </a:r>
            <a:endParaRPr lang="ru-RU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</c:rich>
      </c:tx>
      <c:layout>
        <c:manualLayout>
          <c:xMode val="edge"/>
          <c:yMode val="edge"/>
          <c:x val="0.56731936809785566"/>
          <c:y val="0.410158344506570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6837321805362561"/>
          <c:y val="0.16910456286770545"/>
          <c:w val="0.61692095677582781"/>
          <c:h val="0.8308954371322945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4D4-4CDD-A4AD-59BC56F3E1C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4D4-4CDD-A4AD-59BC56F3E1C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4D4-4CDD-A4AD-59BC56F3E1C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4D4-4CDD-A4AD-59BC56F3E1C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4D4-4CDD-A4AD-59BC56F3E1C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4D4-4CDD-A4AD-59BC56F3E1C0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B4D4-4CDD-A4AD-59BC56F3E1C0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B4D4-4CDD-A4AD-59BC56F3E1C0}"/>
              </c:ext>
            </c:extLst>
          </c:dPt>
          <c:dLbls>
            <c:dLbl>
              <c:idx val="3"/>
              <c:layout>
                <c:manualLayout>
                  <c:x val="8.8110064673288441E-2"/>
                  <c:y val="3.2043119645464059E-2"/>
                </c:manualLayout>
              </c:layout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9251997095134354E-2"/>
                      <c:h val="5.958660041251424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B4D4-4CDD-A4AD-59BC56F3E1C0}"/>
                </c:ext>
              </c:extLst>
            </c:dLbl>
            <c:dLbl>
              <c:idx val="4"/>
              <c:layout>
                <c:manualLayout>
                  <c:x val="7.8509483700158339E-2"/>
                  <c:y val="3.32231859232888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4D4-4CDD-A4AD-59BC56F3E1C0}"/>
                </c:ext>
              </c:extLst>
            </c:dLbl>
            <c:dLbl>
              <c:idx val="5"/>
              <c:layout>
                <c:manualLayout>
                  <c:x val="5.2548447783896293E-2"/>
                  <c:y val="1.986535644984931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4D4-4CDD-A4AD-59BC56F3E1C0}"/>
                </c:ext>
              </c:extLst>
            </c:dLbl>
            <c:dLbl>
              <c:idx val="6"/>
              <c:layout>
                <c:manualLayout>
                  <c:x val="4.6404771299012458E-2"/>
                  <c:y val="3.28868019351666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4D4-4CDD-A4AD-59BC56F3E1C0}"/>
                </c:ext>
              </c:extLst>
            </c:dLbl>
            <c:dLbl>
              <c:idx val="7"/>
              <c:layout>
                <c:manualLayout>
                  <c:x val="3.546738030295233E-2"/>
                  <c:y val="5.1380819579110483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4D4-4CDD-A4AD-59BC56F3E1C0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multiLvlStrRef>
              <c:f>'структ затрат'!$B$2:$D$9</c:f>
              <c:multiLvlStrCache>
                <c:ptCount val="8"/>
                <c:lvl>
                  <c:pt idx="0">
                    <c:v>28%</c:v>
                  </c:pt>
                  <c:pt idx="1">
                    <c:v>36%</c:v>
                  </c:pt>
                  <c:pt idx="2">
                    <c:v>14%</c:v>
                  </c:pt>
                  <c:pt idx="3">
                    <c:v>5%</c:v>
                  </c:pt>
                  <c:pt idx="4">
                    <c:v>5%</c:v>
                  </c:pt>
                  <c:pt idx="5">
                    <c:v>5%</c:v>
                  </c:pt>
                  <c:pt idx="6">
                    <c:v>6%</c:v>
                  </c:pt>
                  <c:pt idx="7">
                    <c:v>0,4%</c:v>
                  </c:pt>
                </c:lvl>
                <c:lvl>
                  <c:pt idx="0">
                    <c:v> 2 143,95 </c:v>
                  </c:pt>
                  <c:pt idx="1">
                    <c:v> 2 750,80 </c:v>
                  </c:pt>
                  <c:pt idx="2">
                    <c:v> 1 051,38 </c:v>
                  </c:pt>
                  <c:pt idx="3">
                    <c:v> 372,23 </c:v>
                  </c:pt>
                  <c:pt idx="4">
                    <c:v> 417,54 </c:v>
                  </c:pt>
                  <c:pt idx="5">
                    <c:v> 410,31 </c:v>
                  </c:pt>
                  <c:pt idx="6">
                    <c:v> 455,48 </c:v>
                  </c:pt>
                  <c:pt idx="7">
                    <c:v> 30,61 </c:v>
                  </c:pt>
                </c:lvl>
                <c:lvl>
                  <c:pt idx="0">
                    <c:v>Энергия покупная</c:v>
                  </c:pt>
                  <c:pt idx="1">
                    <c:v>Заработная плата персонала</c:v>
                  </c:pt>
                  <c:pt idx="2">
                    <c:v>Ремонт и другие ремонтно-восстановительные работы</c:v>
                  </c:pt>
                  <c:pt idx="3">
                    <c:v>Амортизация</c:v>
                  </c:pt>
                  <c:pt idx="4">
                    <c:v>Сырье, материалы, ГСМ, теплоэнергия, уголь</c:v>
                  </c:pt>
                  <c:pt idx="5">
                    <c:v>Обязательные платежи в бюджет, кслуги сторонних организаций, обязательные виды страхования, охрана труда и др</c:v>
                  </c:pt>
                  <c:pt idx="6">
                    <c:v>Абонентское обслуживание</c:v>
                  </c:pt>
                  <c:pt idx="7">
                    <c:v>Средства на ОТ и ТБ и прочие</c:v>
                  </c:pt>
                </c:lvl>
              </c:multiLvlStrCache>
            </c:multiLvlStrRef>
          </c:cat>
          <c:val>
            <c:numRef>
              <c:f>'структ затрат'!$C$2:$C$9</c:f>
              <c:numCache>
                <c:formatCode>_(* #,##0.00_);_(* \(#,##0.00\);_(* "-"??_);_(@_)</c:formatCode>
                <c:ptCount val="8"/>
                <c:pt idx="0">
                  <c:v>2143.9487720363827</c:v>
                </c:pt>
                <c:pt idx="1">
                  <c:v>2750.7983088157252</c:v>
                </c:pt>
                <c:pt idx="2">
                  <c:v>1051.383462476409</c:v>
                </c:pt>
                <c:pt idx="3">
                  <c:v>372.22957180015675</c:v>
                </c:pt>
                <c:pt idx="4">
                  <c:v>417.54464914810058</c:v>
                </c:pt>
                <c:pt idx="5">
                  <c:v>410.30666685566109</c:v>
                </c:pt>
                <c:pt idx="6">
                  <c:v>455.47966132694194</c:v>
                </c:pt>
                <c:pt idx="7">
                  <c:v>30.60550851999956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4D4-4CDD-A4AD-59BC56F3E1C0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4D4-4CDD-A4AD-59BC56F3E1C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4D4-4CDD-A4AD-59BC56F3E1C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4D4-4CDD-A4AD-59BC56F3E1C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4D4-4CDD-A4AD-59BC56F3E1C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A-B4D4-4CDD-A4AD-59BC56F3E1C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C-B4D4-4CDD-A4AD-59BC56F3E1C0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E-B4D4-4CDD-A4AD-59BC56F3E1C0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0-B4D4-4CDD-A4AD-59BC56F3E1C0}"/>
              </c:ext>
            </c:extLst>
          </c:dPt>
          <c:cat>
            <c:multiLvlStrRef>
              <c:f>'структ затрат'!$B$2:$D$9</c:f>
              <c:multiLvlStrCache>
                <c:ptCount val="8"/>
                <c:lvl>
                  <c:pt idx="0">
                    <c:v>28%</c:v>
                  </c:pt>
                  <c:pt idx="1">
                    <c:v>36%</c:v>
                  </c:pt>
                  <c:pt idx="2">
                    <c:v>14%</c:v>
                  </c:pt>
                  <c:pt idx="3">
                    <c:v>5%</c:v>
                  </c:pt>
                  <c:pt idx="4">
                    <c:v>5%</c:v>
                  </c:pt>
                  <c:pt idx="5">
                    <c:v>5%</c:v>
                  </c:pt>
                  <c:pt idx="6">
                    <c:v>6%</c:v>
                  </c:pt>
                  <c:pt idx="7">
                    <c:v>0,4%</c:v>
                  </c:pt>
                </c:lvl>
                <c:lvl>
                  <c:pt idx="0">
                    <c:v> 2 143,95 </c:v>
                  </c:pt>
                  <c:pt idx="1">
                    <c:v> 2 750,80 </c:v>
                  </c:pt>
                  <c:pt idx="2">
                    <c:v> 1 051,38 </c:v>
                  </c:pt>
                  <c:pt idx="3">
                    <c:v> 372,23 </c:v>
                  </c:pt>
                  <c:pt idx="4">
                    <c:v> 417,54 </c:v>
                  </c:pt>
                  <c:pt idx="5">
                    <c:v> 410,31 </c:v>
                  </c:pt>
                  <c:pt idx="6">
                    <c:v> 455,48 </c:v>
                  </c:pt>
                  <c:pt idx="7">
                    <c:v> 30,61 </c:v>
                  </c:pt>
                </c:lvl>
                <c:lvl>
                  <c:pt idx="0">
                    <c:v>Энергия покупная</c:v>
                  </c:pt>
                  <c:pt idx="1">
                    <c:v>Заработная плата персонала</c:v>
                  </c:pt>
                  <c:pt idx="2">
                    <c:v>Ремонт и другие ремонтно-восстановительные работы</c:v>
                  </c:pt>
                  <c:pt idx="3">
                    <c:v>Амортизация</c:v>
                  </c:pt>
                  <c:pt idx="4">
                    <c:v>Сырье, материалы, ГСМ, теплоэнергия, уголь</c:v>
                  </c:pt>
                  <c:pt idx="5">
                    <c:v>Обязательные платежи в бюджет, кслуги сторонних организаций, обязательные виды страхования, охрана труда и др</c:v>
                  </c:pt>
                  <c:pt idx="6">
                    <c:v>Абонентское обслуживание</c:v>
                  </c:pt>
                  <c:pt idx="7">
                    <c:v>Средства на ОТ и ТБ и прочие</c:v>
                  </c:pt>
                </c:lvl>
              </c:multiLvlStrCache>
            </c:multiLvlStrRef>
          </c:cat>
          <c:val>
            <c:numRef>
              <c:f>'структ затрат'!$D$2:$D$9</c:f>
              <c:numCache>
                <c:formatCode>0%</c:formatCode>
                <c:ptCount val="8"/>
                <c:pt idx="0">
                  <c:v>0.28090480285596747</c:v>
                </c:pt>
                <c:pt idx="1">
                  <c:v>0.36041554103947454</c:v>
                </c:pt>
                <c:pt idx="2">
                  <c:v>0.13775453411251015</c:v>
                </c:pt>
                <c:pt idx="3">
                  <c:v>4.8770323175385003E-2</c:v>
                </c:pt>
                <c:pt idx="4">
                  <c:v>5.4707602570702132E-2</c:v>
                </c:pt>
                <c:pt idx="5">
                  <c:v>5.3759266483827478E-2</c:v>
                </c:pt>
                <c:pt idx="6">
                  <c:v>5.9677929873492429E-2</c:v>
                </c:pt>
                <c:pt idx="7" formatCode="0.0%">
                  <c:v>4.0099998886406292E-3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B4D4-4CDD-A4AD-59BC56F3E1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1.1725661158458319E-2"/>
          <c:w val="0.33769063180827885"/>
          <c:h val="0.98626554355604501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Динамика</a:t>
            </a:r>
            <a:r>
              <a:rPr lang="ru-RU" sz="1600" baseline="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потребления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электроэнергии по предприятию и роста тарифов</a:t>
            </a:r>
          </a:p>
        </c:rich>
      </c:tx>
      <c:layout>
        <c:manualLayout>
          <c:xMode val="edge"/>
          <c:yMode val="edge"/>
          <c:x val="0.14807518522210039"/>
          <c:y val="2.14056753018621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353245160132762"/>
          <c:y val="0.12991812689440518"/>
          <c:w val="0.88646754839867237"/>
          <c:h val="0.589951932499355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Годовое потребление, млн.квт.час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6.4429535649065004E-3"/>
                  <c:y val="-3.17208538221464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0A9-46BC-AE44-89D7C6A718EB}"/>
                </c:ext>
              </c:extLst>
            </c:dLbl>
            <c:dLbl>
              <c:idx val="1"/>
              <c:layout>
                <c:manualLayout>
                  <c:x val="2.1476511883021663E-2"/>
                  <c:y val="-3.91223863806472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412618414637714"/>
                      <c:h val="5.70447520469941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A9-46BC-AE44-89D7C6A718EB}"/>
                </c:ext>
              </c:extLst>
            </c:dLbl>
            <c:dLbl>
              <c:idx val="2"/>
              <c:layout>
                <c:manualLayout>
                  <c:x val="-7.8746300553762432E-17"/>
                  <c:y val="-5.70975368798635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553557939316847"/>
                      <c:h val="7.396254075213891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0A9-46BC-AE44-89D7C6A718EB}"/>
                </c:ext>
              </c:extLst>
            </c:dLbl>
            <c:dLbl>
              <c:idx val="3"/>
              <c:layout>
                <c:manualLayout>
                  <c:x val="-5.5838930895856335E-2"/>
                  <c:y val="-4.017974817471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0A9-46BC-AE44-89D7C6A718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2021г</c:v>
                </c:pt>
                <c:pt idx="1">
                  <c:v>2022г</c:v>
                </c:pt>
                <c:pt idx="2">
                  <c:v>2023г</c:v>
                </c:pt>
                <c:pt idx="3">
                  <c:v>2024г</c:v>
                </c:pt>
                <c:pt idx="4">
                  <c:v>2025г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52.28</c:v>
                </c:pt>
                <c:pt idx="1">
                  <c:v>50.58</c:v>
                </c:pt>
                <c:pt idx="2">
                  <c:v>51.07</c:v>
                </c:pt>
                <c:pt idx="3">
                  <c:v>51.29</c:v>
                </c:pt>
                <c:pt idx="4">
                  <c:v>50.710999999999999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76-4671-9787-F41C8DD5E8F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96718416"/>
        <c:axId val="296726648"/>
      </c:barChart>
      <c:lineChart>
        <c:grouping val="standard"/>
        <c:varyColors val="0"/>
        <c:ser>
          <c:idx val="1"/>
          <c:order val="1"/>
          <c:tx>
            <c:strRef>
              <c:f>Лист1!$D$1</c:f>
              <c:strCache>
                <c:ptCount val="1"/>
                <c:pt idx="0">
                  <c:v>Средний тариф на электроэнергию, тенге /квт/час </c:v>
                </c:pt>
              </c:strCache>
            </c:strRef>
          </c:tx>
          <c:spPr>
            <a:ln w="88900" cap="rnd">
              <a:solidFill>
                <a:schemeClr val="accent1">
                  <a:lumMod val="75000"/>
                </a:schemeClr>
              </a:solidFill>
              <a:miter lim="800000"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4429535649065004E-3"/>
                  <c:y val="-5.49828132917205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5B-4315-B07F-D0A446CF8E9C}"/>
                </c:ext>
              </c:extLst>
            </c:dLbl>
            <c:dLbl>
              <c:idx val="1"/>
              <c:layout>
                <c:manualLayout>
                  <c:x val="-3.8657721389439077E-2"/>
                  <c:y val="-6.9785878408722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5B-4315-B07F-D0A446CF8E9C}"/>
                </c:ext>
              </c:extLst>
            </c:dLbl>
            <c:dLbl>
              <c:idx val="2"/>
              <c:layout>
                <c:manualLayout>
                  <c:x val="-7.0872489213971587E-2"/>
                  <c:y val="-5.07533661154342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25B-4315-B07F-D0A446CF8E9C}"/>
                </c:ext>
              </c:extLst>
            </c:dLbl>
            <c:dLbl>
              <c:idx val="3"/>
              <c:layout>
                <c:manualLayout>
                  <c:x val="-0.13315437367473434"/>
                  <c:y val="-2.1147235881431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25B-4315-B07F-D0A446CF8E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2021г</c:v>
                </c:pt>
                <c:pt idx="1">
                  <c:v>2022г</c:v>
                </c:pt>
                <c:pt idx="2">
                  <c:v>2023г</c:v>
                </c:pt>
                <c:pt idx="3">
                  <c:v>2024г</c:v>
                </c:pt>
                <c:pt idx="4">
                  <c:v>2025г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17.73</c:v>
                </c:pt>
                <c:pt idx="1">
                  <c:v>19.79</c:v>
                </c:pt>
                <c:pt idx="2">
                  <c:v>24.03</c:v>
                </c:pt>
                <c:pt idx="3">
                  <c:v>34.86</c:v>
                </c:pt>
                <c:pt idx="4">
                  <c:v>42.35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C76-4671-9787-F41C8DD5E8F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marker val="1"/>
        <c:smooth val="0"/>
        <c:axId val="296718416"/>
        <c:axId val="296726648"/>
      </c:lineChart>
      <c:catAx>
        <c:axId val="29671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96726648"/>
        <c:crosses val="autoZero"/>
        <c:auto val="1"/>
        <c:lblAlgn val="ctr"/>
        <c:lblOffset val="100"/>
        <c:noMultiLvlLbl val="0"/>
      </c:catAx>
      <c:valAx>
        <c:axId val="296726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6718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233153437516495"/>
          <c:w val="0.9721606600741487"/>
          <c:h val="0.175944669506168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Динамика расходов на</a:t>
            </a:r>
            <a:r>
              <a:rPr lang="ru-RU" sz="1600" baseline="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электроэнергию в производстве, млн. тенге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353245160132762"/>
          <c:y val="0.12991812689440518"/>
          <c:w val="0.88646754839867237"/>
          <c:h val="0.589951932499355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C00000">
                  <a:alpha val="94000"/>
                </a:srgb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2022г</c:v>
                </c:pt>
                <c:pt idx="1">
                  <c:v>2023г</c:v>
                </c:pt>
                <c:pt idx="2">
                  <c:v>2024г</c:v>
                </c:pt>
                <c:pt idx="3">
                  <c:v>2025г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876.62660000000005</c:v>
                </c:pt>
                <c:pt idx="1">
                  <c:v>1011.6546</c:v>
                </c:pt>
                <c:pt idx="2">
                  <c:v>1166.5726999999999</c:v>
                </c:pt>
                <c:pt idx="3">
                  <c:v>1548.8040000000001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3B-4C74-9114-411A887EC0B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953023766043727E-3"/>
                  <c:y val="-3.13107827761439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562-4013-9185-83A9CDB4861F}"/>
                </c:ext>
              </c:extLst>
            </c:dLbl>
            <c:dLbl>
              <c:idx val="1"/>
              <c:layout>
                <c:manualLayout>
                  <c:x val="-8.5906047532087453E-3"/>
                  <c:y val="-3.339816829455343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62-4013-9185-83A9CDB4861F}"/>
                </c:ext>
              </c:extLst>
            </c:dLbl>
            <c:dLbl>
              <c:idx val="2"/>
              <c:layout>
                <c:manualLayout>
                  <c:x val="-7.8746300553762432E-17"/>
                  <c:y val="-2.504862622091511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562-4013-9185-83A9CDB486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5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Лист1!$A$2:$A$5</c:f>
              <c:strCache>
                <c:ptCount val="4"/>
                <c:pt idx="0">
                  <c:v>2022г</c:v>
                </c:pt>
                <c:pt idx="1">
                  <c:v>2023г</c:v>
                </c:pt>
                <c:pt idx="2">
                  <c:v>2024г</c:v>
                </c:pt>
                <c:pt idx="3">
                  <c:v>2025г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889.85400000000004</c:v>
                </c:pt>
                <c:pt idx="1">
                  <c:v>1086.827</c:v>
                </c:pt>
                <c:pt idx="2">
                  <c:v>1590.0107</c:v>
                </c:pt>
                <c:pt idx="3">
                  <c:v>2132.6062000000002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62-4013-9185-83A9CDB486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64"/>
        <c:axId val="296718416"/>
        <c:axId val="296726648"/>
      </c:barChart>
      <c:catAx>
        <c:axId val="29671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96726648"/>
        <c:crosses val="autoZero"/>
        <c:auto val="1"/>
        <c:lblAlgn val="ctr"/>
        <c:lblOffset val="100"/>
        <c:noMultiLvlLbl val="0"/>
      </c:catAx>
      <c:valAx>
        <c:axId val="296726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6718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0384958865715488"/>
          <c:y val="0.80722967772057341"/>
          <c:w val="0.26044565960540378"/>
          <c:h val="0.122980390672319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0" i="0" u="none" strike="noStrike" kern="1200" spc="0" baseline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Динамика </a:t>
            </a:r>
            <a:r>
              <a:rPr lang="ru-RU" altLang="ru-RU" sz="1800" b="1" i="0" u="none" strike="noStrike" kern="1200" spc="0" baseline="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среднемесячной заработной платы работников  ТОО «Павлодар Водоканал» за 2021-2025 годы, тенге</a:t>
            </a:r>
            <a:endParaRPr lang="ru-RU" sz="18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0159512463931876E-2"/>
          <c:y val="0.18894687504887117"/>
          <c:w val="0.90984045081611309"/>
          <c:h val="0.631333362771045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'Динамика ЗП'!$C$1</c:f>
              <c:strCache>
                <c:ptCount val="1"/>
                <c:pt idx="0">
                  <c:v>Утвержденная среднемесяччная заработная плата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layout>
                <c:manualLayout>
                  <c:x val="-2.2762087654304135E-2"/>
                  <c:y val="-5.841545995045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044-440A-B2DA-9FB3452E8560}"/>
                </c:ext>
              </c:extLst>
            </c:dLbl>
            <c:dLbl>
              <c:idx val="2"/>
              <c:layout>
                <c:manualLayout>
                  <c:x val="-2.1011157834742344E-2"/>
                  <c:y val="-5.354688637638084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044-440A-B2DA-9FB3452E8560}"/>
                </c:ext>
              </c:extLst>
            </c:dLbl>
            <c:dLbl>
              <c:idx val="4"/>
              <c:layout>
                <c:manualLayout>
                  <c:x val="-2.2762087654304135E-2"/>
                  <c:y val="-5.841545995045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044-440A-B2DA-9FB3452E85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'Динамика ЗП'!$B$2:$B$6</c:f>
              <c:strCache>
                <c:ptCount val="5"/>
                <c:pt idx="0">
                  <c:v>2021 г</c:v>
                </c:pt>
                <c:pt idx="1">
                  <c:v>2022 г</c:v>
                </c:pt>
                <c:pt idx="2">
                  <c:v>2023 г</c:v>
                </c:pt>
                <c:pt idx="3">
                  <c:v>2024 г</c:v>
                </c:pt>
                <c:pt idx="4">
                  <c:v>2025 г</c:v>
                </c:pt>
              </c:strCache>
            </c:strRef>
          </c:cat>
          <c:val>
            <c:numRef>
              <c:f>'Динамика ЗП'!$C$2:$C$6</c:f>
              <c:numCache>
                <c:formatCode>_-* #\ ##0_-;\-* #\ ##0_-;_-* "-"??_-;_-@_-</c:formatCode>
                <c:ptCount val="5"/>
                <c:pt idx="0">
                  <c:v>134861</c:v>
                </c:pt>
                <c:pt idx="1">
                  <c:v>140255</c:v>
                </c:pt>
                <c:pt idx="2">
                  <c:v>155104</c:v>
                </c:pt>
                <c:pt idx="3">
                  <c:v>202892</c:v>
                </c:pt>
                <c:pt idx="4">
                  <c:v>256019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044-440A-B2DA-9FB3452E8560}"/>
            </c:ext>
          </c:extLst>
        </c:ser>
        <c:ser>
          <c:idx val="1"/>
          <c:order val="1"/>
          <c:tx>
            <c:strRef>
              <c:f>'Динамика ЗП'!$D$1</c:f>
              <c:strCache>
                <c:ptCount val="1"/>
                <c:pt idx="0">
                  <c:v>Фактическая среднемесяччная заработная плата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755540562041149E-3"/>
                  <c:y val="-4.1720973741246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044-440A-B2DA-9FB3452E85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'Динамика ЗП'!$B$2:$B$6</c:f>
              <c:strCache>
                <c:ptCount val="5"/>
                <c:pt idx="0">
                  <c:v>2021 г</c:v>
                </c:pt>
                <c:pt idx="1">
                  <c:v>2022 г</c:v>
                </c:pt>
                <c:pt idx="2">
                  <c:v>2023 г</c:v>
                </c:pt>
                <c:pt idx="3">
                  <c:v>2024 г</c:v>
                </c:pt>
                <c:pt idx="4">
                  <c:v>2025 г</c:v>
                </c:pt>
              </c:strCache>
            </c:strRef>
          </c:cat>
          <c:val>
            <c:numRef>
              <c:f>'Динамика ЗП'!$D$2:$D$6</c:f>
              <c:numCache>
                <c:formatCode>_-* #\ ##0_-;\-* #\ ##0_-;_-* "-"??_-;_-@_-</c:formatCode>
                <c:ptCount val="5"/>
                <c:pt idx="0">
                  <c:v>146139</c:v>
                </c:pt>
                <c:pt idx="1">
                  <c:v>172745</c:v>
                </c:pt>
                <c:pt idx="2">
                  <c:v>220272</c:v>
                </c:pt>
                <c:pt idx="3">
                  <c:v>263676</c:v>
                </c:pt>
                <c:pt idx="4">
                  <c:v>325306.51282393053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044-440A-B2DA-9FB3452E85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5704608"/>
        <c:axId val="705703528"/>
      </c:barChart>
      <c:catAx>
        <c:axId val="70570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5703528"/>
        <c:crosses val="autoZero"/>
        <c:auto val="1"/>
        <c:lblAlgn val="ctr"/>
        <c:lblOffset val="100"/>
        <c:noMultiLvlLbl val="0"/>
      </c:catAx>
      <c:valAx>
        <c:axId val="705703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\ ##0_-;\-* #\ 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570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5.0000006911577015E-2"/>
          <c:y val="0.91823625168742484"/>
          <c:w val="0.90702214842501061"/>
          <c:h val="8.17637483125752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847283776476813E-2"/>
          <c:y val="0.16337621591473162"/>
          <c:w val="0.8055389116245929"/>
          <c:h val="0.7553017304111001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accent1">
                  <a:lumMod val="50000"/>
                </a:schemeClr>
              </a:solidFill>
            </a:ln>
          </c:spPr>
          <c:explosion val="1"/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EED-4C98-AE9E-AA35F14FED4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EED-4C98-AE9E-AA35F14FED45}"/>
              </c:ext>
            </c:extLst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EED-4C98-AE9E-AA35F14FED45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EED-4C98-AE9E-AA35F14FED4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EED-4C98-AE9E-AA35F14FED45}"/>
              </c:ext>
            </c:extLst>
          </c:dPt>
          <c:dLbls>
            <c:dLbl>
              <c:idx val="0"/>
              <c:layout>
                <c:manualLayout>
                  <c:x val="-2.3952172603504975E-3"/>
                  <c:y val="-5.83918474936511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2EED-4C98-AE9E-AA35F14FED45}"/>
                </c:ext>
              </c:extLst>
            </c:dLbl>
            <c:dLbl>
              <c:idx val="1"/>
              <c:layout>
                <c:manualLayout>
                  <c:x val="1.1976086301752488E-2"/>
                  <c:y val="-1.79667223057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ED-4C98-AE9E-AA35F14FED45}"/>
                </c:ext>
              </c:extLst>
            </c:dLbl>
            <c:dLbl>
              <c:idx val="2"/>
              <c:layout>
                <c:manualLayout>
                  <c:x val="-9.58086904140199E-3"/>
                  <c:y val="1.79667223057387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EED-4C98-AE9E-AA35F14FED4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4121,05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2940329102851"/>
                      <c:h val="5.108172577441259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2EED-4C98-AE9E-AA35F14FED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2021г</c:v>
                </c:pt>
                <c:pt idx="1">
                  <c:v>2022г</c:v>
                </c:pt>
                <c:pt idx="2">
                  <c:v>2023г</c:v>
                </c:pt>
                <c:pt idx="3">
                  <c:v>2024г</c:v>
                </c:pt>
                <c:pt idx="4">
                  <c:v>2025г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320.72000000000003</c:v>
                </c:pt>
                <c:pt idx="1">
                  <c:v>460.4</c:v>
                </c:pt>
                <c:pt idx="2">
                  <c:v>811.14</c:v>
                </c:pt>
                <c:pt idx="3">
                  <c:v>3560.3</c:v>
                </c:pt>
                <c:pt idx="4">
                  <c:v>4662.13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EED-4C98-AE9E-AA35F14FED4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kk-KZ" sz="2400" dirty="0">
                <a:solidFill>
                  <a:srgbClr val="FF0000"/>
                </a:solidFill>
              </a:rPr>
              <a:t>4 121,05 млн. тенге</a:t>
            </a:r>
          </a:p>
        </c:rich>
      </c:tx>
      <c:layout>
        <c:manualLayout>
          <c:xMode val="edge"/>
          <c:yMode val="edge"/>
          <c:x val="0.19592206081427715"/>
          <c:y val="3.519709075658663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563692038495188"/>
          <c:y val="0.1804399970836979"/>
          <c:w val="0.45284711286089241"/>
          <c:h val="0.75474518810148727"/>
        </c:manualLayout>
      </c:layout>
      <c:pieChart>
        <c:varyColors val="1"/>
        <c:ser>
          <c:idx val="1"/>
          <c:order val="0"/>
          <c:dLbls>
            <c:dLbl>
              <c:idx val="2"/>
              <c:layout>
                <c:manualLayout>
                  <c:x val="6.8954268484409151E-2"/>
                  <c:y val="0.1696119522986795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AB-49A9-AC1E-FEF3F5143B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 b="1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ИП!$C$3:$C$5</c:f>
              <c:strCache>
                <c:ptCount val="3"/>
                <c:pt idx="0">
                  <c:v>Тариф в обмен на инвестиции</c:v>
                </c:pt>
                <c:pt idx="1">
                  <c:v>Строительство сетей водопровода и канализации</c:v>
                </c:pt>
                <c:pt idx="2">
                  <c:v>Модернизация производственного оборудования, техники, реконструкция зданий и сооружений</c:v>
                </c:pt>
              </c:strCache>
            </c:strRef>
          </c:cat>
          <c:val>
            <c:numRef>
              <c:f>ИП!$D$3:$D$5</c:f>
              <c:numCache>
                <c:formatCode>General</c:formatCode>
                <c:ptCount val="3"/>
                <c:pt idx="0" formatCode="_(* #,##0.00_);_(* \(#,##0.00\);_(* &quot;-&quot;??_);_(@_)">
                  <c:v>3328.68</c:v>
                </c:pt>
                <c:pt idx="1">
                  <c:v>536.57000000000005</c:v>
                </c:pt>
                <c:pt idx="2">
                  <c:v>255.8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AB-49A9-AC1E-FEF3F5143B5A}"/>
            </c:ext>
          </c:extLst>
        </c:ser>
        <c:ser>
          <c:idx val="0"/>
          <c:order val="1"/>
          <c:dPt>
            <c:idx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CAB-49A9-AC1E-FEF3F5143B5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CAB-49A9-AC1E-FEF3F5143B5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CAB-49A9-AC1E-FEF3F5143B5A}"/>
              </c:ext>
            </c:extLst>
          </c:dPt>
          <c:dLbls>
            <c:dLbl>
              <c:idx val="0"/>
              <c:layout>
                <c:manualLayout>
                  <c:x val="-0.17066263084533609"/>
                  <c:y val="-0.1752141632448114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CAB-49A9-AC1E-FEF3F5143B5A}"/>
                </c:ext>
              </c:extLst>
            </c:dLbl>
            <c:dLbl>
              <c:idx val="1"/>
              <c:layout>
                <c:manualLayout>
                  <c:x val="0.13699187825120482"/>
                  <c:y val="0.1454372437319534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CAB-49A9-AC1E-FEF3F5143B5A}"/>
                </c:ext>
              </c:extLst>
            </c:dLbl>
            <c:dLbl>
              <c:idx val="2"/>
              <c:layout>
                <c:manualLayout>
                  <c:x val="3.9138726803137555E-2"/>
                  <c:y val="9.167372412975492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CAB-49A9-AC1E-FEF3F5143B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'ип круг'!$A$3:$A$5</c:f>
              <c:strCache>
                <c:ptCount val="3"/>
                <c:pt idx="0">
                  <c:v>Тариф в обмен на инвестиции</c:v>
                </c:pt>
                <c:pt idx="1">
                  <c:v>Строительство сетей водопровода и канализации</c:v>
                </c:pt>
                <c:pt idx="2">
                  <c:v>Модернизация производственного оборудования, техники, реконструкция зданий и сооружений</c:v>
                </c:pt>
              </c:strCache>
            </c:strRef>
          </c:cat>
          <c:val>
            <c:numRef>
              <c:f>'ип круг'!$B$3:$B$5</c:f>
              <c:numCache>
                <c:formatCode>General</c:formatCode>
                <c:ptCount val="3"/>
                <c:pt idx="0">
                  <c:v>2758.6</c:v>
                </c:pt>
                <c:pt idx="1">
                  <c:v>673.6</c:v>
                </c:pt>
                <c:pt idx="2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CAB-49A9-AC1E-FEF3F5143B5A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502127629141721"/>
          <c:y val="0.10478679693834084"/>
          <c:w val="0.40396289700844618"/>
          <c:h val="0.847190501710846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50938603264037E-2"/>
          <c:y val="0.19240259214583411"/>
          <c:w val="0.93635396161417328"/>
          <c:h val="0.71421329267880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сети канализации 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факт 2021 г</c:v>
                </c:pt>
                <c:pt idx="1">
                  <c:v>факт 2022 г</c:v>
                </c:pt>
                <c:pt idx="2">
                  <c:v>факт 2023 г</c:v>
                </c:pt>
                <c:pt idx="3">
                  <c:v>факт 2024 г</c:v>
                </c:pt>
                <c:pt idx="4">
                  <c:v>факт 2025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69.8</c:v>
                </c:pt>
                <c:pt idx="1">
                  <c:v>69</c:v>
                </c:pt>
                <c:pt idx="2">
                  <c:v>68.599999999999994</c:v>
                </c:pt>
                <c:pt idx="3">
                  <c:v>68</c:v>
                </c:pt>
                <c:pt idx="4">
                  <c:v>67.900000000000006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12-4F37-8AF7-1E9922A750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8993640"/>
        <c:axId val="379004616"/>
      </c:barChart>
      <c:catAx>
        <c:axId val="378993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04616"/>
        <c:crosses val="autoZero"/>
        <c:auto val="1"/>
        <c:lblAlgn val="ctr"/>
        <c:lblOffset val="100"/>
        <c:noMultiLvlLbl val="0"/>
      </c:catAx>
      <c:valAx>
        <c:axId val="379004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8993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ДОХОД,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1012655952252539E-2"/>
          <c:y val="0.2139662942606515"/>
          <c:w val="0.87930697875094377"/>
          <c:h val="0.599220884290788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Доход, млн.тенге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План </c:v>
                </c:pt>
                <c:pt idx="1">
                  <c:v>Фактическое исполнение</c:v>
                </c:pt>
              </c:strCache>
            </c:strRef>
          </c:cat>
          <c:val>
            <c:numRef>
              <c:f>Лист1!$B$3:$B$4</c:f>
              <c:numCache>
                <c:formatCode>#,##0.00</c:formatCode>
                <c:ptCount val="2"/>
                <c:pt idx="0">
                  <c:v>4536.04</c:v>
                </c:pt>
                <c:pt idx="1">
                  <c:v>5318.9620000000004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B1-48B7-AA60-6FA36BF53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20688"/>
        <c:axId val="379002264"/>
      </c:barChart>
      <c:catAx>
        <c:axId val="37902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9002264"/>
        <c:crosses val="autoZero"/>
        <c:auto val="1"/>
        <c:lblAlgn val="ctr"/>
        <c:lblOffset val="100"/>
        <c:noMultiLvlLbl val="0"/>
      </c:catAx>
      <c:valAx>
        <c:axId val="379002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2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646038385826761E-2"/>
          <c:y val="0.17054305053253871"/>
          <c:w val="0.93635396161417328"/>
          <c:h val="0.71421329267880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сети водопровода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факт 2021 г</c:v>
                </c:pt>
                <c:pt idx="1">
                  <c:v>факт 2022 г</c:v>
                </c:pt>
                <c:pt idx="2">
                  <c:v>факт 2023г</c:v>
                </c:pt>
                <c:pt idx="3">
                  <c:v>факт 2024 г</c:v>
                </c:pt>
                <c:pt idx="4">
                  <c:v>факт 2025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66.3</c:v>
                </c:pt>
                <c:pt idx="1">
                  <c:v>65.8</c:v>
                </c:pt>
                <c:pt idx="2">
                  <c:v>65.3</c:v>
                </c:pt>
                <c:pt idx="3">
                  <c:v>62</c:v>
                </c:pt>
                <c:pt idx="4">
                  <c:v>61.4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7C-4881-BAED-47B96CB559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9001088"/>
        <c:axId val="379010104"/>
      </c:barChart>
      <c:catAx>
        <c:axId val="379001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9010104"/>
        <c:crosses val="autoZero"/>
        <c:auto val="1"/>
        <c:lblAlgn val="ctr"/>
        <c:lblOffset val="100"/>
        <c:noMultiLvlLbl val="0"/>
      </c:catAx>
      <c:valAx>
        <c:axId val="379010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01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sz="1200" dirty="0">
                <a:latin typeface="Arial Black" panose="020B0A04020102020204" pitchFamily="34" charset="0"/>
              </a:rPr>
              <a:t>Снижение количества</a:t>
            </a:r>
            <a:r>
              <a:rPr lang="ru-RU" sz="1200" baseline="0" dirty="0">
                <a:latin typeface="Arial Black" panose="020B0A04020102020204" pitchFamily="34" charset="0"/>
              </a:rPr>
              <a:t> </a:t>
            </a:r>
            <a:r>
              <a:rPr lang="ru-RU" sz="1200" dirty="0">
                <a:latin typeface="Arial Black" panose="020B0A04020102020204" pitchFamily="34" charset="0"/>
              </a:rPr>
              <a:t>аварий, </a:t>
            </a:r>
            <a:r>
              <a:rPr lang="ru-RU" sz="1200" dirty="0" err="1">
                <a:latin typeface="Arial Black" panose="020B0A04020102020204" pitchFamily="34" charset="0"/>
              </a:rPr>
              <a:t>шт</a:t>
            </a:r>
            <a:endParaRPr lang="ru-RU" sz="1200" dirty="0">
              <a:latin typeface="Arial Black" panose="020B0A040201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факт  2021 г</c:v>
                </c:pt>
                <c:pt idx="1">
                  <c:v>факт 2022 г</c:v>
                </c:pt>
                <c:pt idx="2">
                  <c:v>факт 2023г</c:v>
                </c:pt>
                <c:pt idx="3">
                  <c:v>факт 2024 г</c:v>
                </c:pt>
                <c:pt idx="4">
                  <c:v>факт 2025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336</c:v>
                </c:pt>
                <c:pt idx="1">
                  <c:v>303</c:v>
                </c:pt>
                <c:pt idx="2">
                  <c:v>76</c:v>
                </c:pt>
                <c:pt idx="3">
                  <c:v>65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C8-407C-B462-A71701D69F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8990896"/>
        <c:axId val="378996384"/>
      </c:barChart>
      <c:catAx>
        <c:axId val="378990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8996384"/>
        <c:crosses val="autoZero"/>
        <c:auto val="1"/>
        <c:lblAlgn val="ctr"/>
        <c:lblOffset val="100"/>
        <c:noMultiLvlLbl val="0"/>
      </c:catAx>
      <c:valAx>
        <c:axId val="37899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8990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факт 2021 г</c:v>
                </c:pt>
                <c:pt idx="1">
                  <c:v>факт 2022 г</c:v>
                </c:pt>
                <c:pt idx="2">
                  <c:v>факт 2023 г</c:v>
                </c:pt>
                <c:pt idx="3">
                  <c:v>факт 2024 г</c:v>
                </c:pt>
                <c:pt idx="4">
                  <c:v>факт 2025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0.73</c:v>
                </c:pt>
                <c:pt idx="1">
                  <c:v>0.66</c:v>
                </c:pt>
                <c:pt idx="2">
                  <c:v>0.17</c:v>
                </c:pt>
                <c:pt idx="3">
                  <c:v>0.14000000000000001</c:v>
                </c:pt>
                <c:pt idx="4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31-42A1-B3AD-23725C43E9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8991680"/>
        <c:axId val="379008144"/>
      </c:barChart>
      <c:catAx>
        <c:axId val="378991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08144"/>
        <c:crosses val="autoZero"/>
        <c:auto val="1"/>
        <c:lblAlgn val="ctr"/>
        <c:lblOffset val="100"/>
        <c:noMultiLvlLbl val="0"/>
      </c:catAx>
      <c:valAx>
        <c:axId val="379008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899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ЗАТРАТЫ,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План</c:v>
                </c:pt>
                <c:pt idx="1">
                  <c:v>Фактическое исполнение 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2740.9810000000002</c:v>
                </c:pt>
                <c:pt idx="1">
                  <c:v>3185.0709999999999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2F-472D-8433-98A2A3257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00304"/>
        <c:axId val="379005400"/>
      </c:barChart>
      <c:catAx>
        <c:axId val="379000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9005400"/>
        <c:crosses val="autoZero"/>
        <c:auto val="1"/>
        <c:lblAlgn val="ctr"/>
        <c:lblOffset val="100"/>
        <c:noMultiLvlLbl val="0"/>
      </c:catAx>
      <c:valAx>
        <c:axId val="379005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00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srgbClr val="ED7D31">
                    <a:lumMod val="75000"/>
                  </a:srgb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ПОТРЕБИТЕЛИ,</a:t>
            </a:r>
            <a:r>
              <a:rPr lang="ru-RU" sz="1800" b="0" i="0" baseline="0" dirty="0">
                <a:effectLst/>
              </a:rPr>
              <a:t> тыс.м3</a:t>
            </a:r>
            <a:endParaRPr lang="en-US" dirty="0">
              <a:effectLst/>
            </a:endParaRP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D7D31">
                    <a:lumMod val="75000"/>
                  </a:srgbClr>
                </a:solidFill>
                <a:latin typeface="Arial Black" panose="020B0A04020102020204" pitchFamily="34" charset="0"/>
              </a:defRPr>
            </a:pPr>
            <a:r>
              <a:rPr lang="ru-RU" baseline="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1100" baseline="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(объем потребления</a:t>
            </a: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D7D31">
                    <a:lumMod val="75000"/>
                  </a:srgbClr>
                </a:solidFill>
                <a:latin typeface="Arial Black" panose="020B0A04020102020204" pitchFamily="34" charset="0"/>
              </a:defRPr>
            </a:pPr>
            <a:r>
              <a:rPr lang="ru-RU" sz="1100" baseline="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и доля в общем объеме)</a:t>
            </a:r>
            <a:endParaRPr lang="ru-RU" sz="11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c:rich>
      </c:tx>
      <c:layout>
        <c:manualLayout>
          <c:xMode val="edge"/>
          <c:yMode val="edge"/>
          <c:x val="0.43092509101684873"/>
          <c:y val="2.45083534246081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srgbClr val="ED7D31">
                  <a:lumMod val="75000"/>
                </a:srgb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251756836847007"/>
          <c:y val="0.13625454465923739"/>
          <c:w val="0.41971396720571219"/>
          <c:h val="0.7653154694668371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prstMaterial="matte">
              <a:bevelT w="127000" h="63500"/>
            </a:sp3d>
          </c:spPr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>
                <a:bevelT w="127000" h="63500"/>
              </a:sp3d>
            </c:spPr>
            <c:extLst>
              <c:ext xmlns:c16="http://schemas.microsoft.com/office/drawing/2014/chart" uri="{C3380CC4-5D6E-409C-BE32-E72D297353CC}">
                <c16:uniqueId val="{00000001-5928-4066-A1D4-2FB59F02E4DF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>
                <a:bevelT w="127000" h="63500"/>
              </a:sp3d>
            </c:spPr>
            <c:extLst>
              <c:ext xmlns:c16="http://schemas.microsoft.com/office/drawing/2014/chart" uri="{C3380CC4-5D6E-409C-BE32-E72D297353CC}">
                <c16:uniqueId val="{00000003-5928-4066-A1D4-2FB59F02E4DF}"/>
              </c:ext>
            </c:extLst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>
                <a:bevelT w="127000" h="63500"/>
              </a:sp3d>
            </c:spPr>
            <c:extLst>
              <c:ext xmlns:c16="http://schemas.microsoft.com/office/drawing/2014/chart" uri="{C3380CC4-5D6E-409C-BE32-E72D297353CC}">
                <c16:uniqueId val="{00000005-5928-4066-A1D4-2FB59F02E4DF}"/>
              </c:ext>
            </c:extLst>
          </c:dPt>
          <c:dPt>
            <c:idx val="3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>
                <a:bevelT w="127000" h="63500"/>
              </a:sp3d>
            </c:spPr>
            <c:extLst>
              <c:ext xmlns:c16="http://schemas.microsoft.com/office/drawing/2014/chart" uri="{C3380CC4-5D6E-409C-BE32-E72D297353CC}">
                <c16:uniqueId val="{00000007-5928-4066-A1D4-2FB59F02E4DF}"/>
              </c:ext>
            </c:extLst>
          </c:dPt>
          <c:dLbls>
            <c:dLbl>
              <c:idx val="0"/>
              <c:layout>
                <c:manualLayout>
                  <c:x val="-0.16689068100358431"/>
                  <c:y val="0.1053614756987775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096774193548387"/>
                      <c:h val="0.2348717203191618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928-4066-A1D4-2FB59F02E4DF}"/>
                </c:ext>
              </c:extLst>
            </c:dLbl>
            <c:dLbl>
              <c:idx val="1"/>
              <c:layout>
                <c:manualLayout>
                  <c:x val="0.15120967741935487"/>
                  <c:y val="-0.2124058904959049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81362007168458"/>
                      <c:h val="0.2072998227164775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928-4066-A1D4-2FB59F02E4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Ф.Л, имеющие ИПУ воды</c:v>
                </c:pt>
                <c:pt idx="1">
                  <c:v>ФЛ, не имеющие ИПУ воды</c:v>
                </c:pt>
                <c:pt idx="2">
                  <c:v>Бюджетные орнанизации</c:v>
                </c:pt>
                <c:pt idx="3">
                  <c:v>Прочие потребители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 formatCode="#,##0">
                  <c:v>9650.2000000000007</c:v>
                </c:pt>
                <c:pt idx="1">
                  <c:v>7072.7</c:v>
                </c:pt>
                <c:pt idx="2" formatCode="#,##0">
                  <c:v>1114.9000000000001</c:v>
                </c:pt>
                <c:pt idx="3">
                  <c:v>6729.9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28-4066-A1D4-2FB59F02E4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>
          <a:glow rad="76200">
            <a:schemeClr val="accent1">
              <a:alpha val="40000"/>
            </a:schemeClr>
          </a:glow>
        </a:effectLst>
      </c:spPr>
    </c:plotArea>
    <c:legend>
      <c:legendPos val="r"/>
      <c:layout>
        <c:manualLayout>
          <c:xMode val="edge"/>
          <c:yMode val="edge"/>
          <c:x val="0.646505376344086"/>
          <c:y val="0.4157787481055879"/>
          <c:w val="0.34005376344086019"/>
          <c:h val="0.536190025293135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ОБЪЕМ, в тыс.м3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accent5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accent5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0-CA21-4DE1-8C6F-AB2898043C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план</c:v>
                </c:pt>
                <c:pt idx="1">
                  <c:v> 2021г.</c:v>
                </c:pt>
                <c:pt idx="2">
                  <c:v>2022г.</c:v>
                </c:pt>
                <c:pt idx="3">
                  <c:v> 2023г.</c:v>
                </c:pt>
                <c:pt idx="4">
                  <c:v>2024г.</c:v>
                </c:pt>
                <c:pt idx="5">
                  <c:v>2025г.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25287.3</c:v>
                </c:pt>
                <c:pt idx="1">
                  <c:v>20599.3</c:v>
                </c:pt>
                <c:pt idx="2">
                  <c:v>21241.9</c:v>
                </c:pt>
                <c:pt idx="3">
                  <c:v>23122.7</c:v>
                </c:pt>
                <c:pt idx="4">
                  <c:v>21189.4</c:v>
                </c:pt>
                <c:pt idx="5">
                  <c:v>31669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7A-471B-AFF2-A7CA890283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16768"/>
        <c:axId val="378994032"/>
      </c:barChart>
      <c:catAx>
        <c:axId val="379016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8994032"/>
        <c:crosses val="autoZero"/>
        <c:auto val="1"/>
        <c:lblAlgn val="ctr"/>
        <c:lblOffset val="100"/>
        <c:noMultiLvlLbl val="0"/>
      </c:catAx>
      <c:valAx>
        <c:axId val="37899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1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5">
          <a:lumMod val="50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ДОХОД,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2484863193470679"/>
          <c:y val="0.20391267761059576"/>
          <c:w val="0.87930697875094377"/>
          <c:h val="0.599220884290788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Доход, млн.тенге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План </c:v>
                </c:pt>
                <c:pt idx="1">
                  <c:v>Фактическое исполнение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3497.1930000000002</c:v>
                </c:pt>
                <c:pt idx="1">
                  <c:v>4275.875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B1-48B7-AA60-6FA36BF53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20688"/>
        <c:axId val="379002264"/>
      </c:barChart>
      <c:catAx>
        <c:axId val="37902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9002264"/>
        <c:crosses val="autoZero"/>
        <c:auto val="1"/>
        <c:lblAlgn val="ctr"/>
        <c:lblOffset val="100"/>
        <c:noMultiLvlLbl val="0"/>
      </c:catAx>
      <c:valAx>
        <c:axId val="379002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2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ЗАТРАТЫ,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План </c:v>
                </c:pt>
                <c:pt idx="1">
                  <c:v>Фактическое исполнение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1305.0740000000001</c:v>
                </c:pt>
                <c:pt idx="1">
                  <c:v>1736.049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2F-472D-8433-98A2A3257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00304"/>
        <c:axId val="379005400"/>
      </c:barChart>
      <c:catAx>
        <c:axId val="379000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9005400"/>
        <c:crosses val="autoZero"/>
        <c:auto val="1"/>
        <c:lblAlgn val="ctr"/>
        <c:lblOffset val="100"/>
        <c:noMultiLvlLbl val="0"/>
      </c:catAx>
      <c:valAx>
        <c:axId val="379005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00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srgbClr val="ED7D31">
                    <a:lumMod val="75000"/>
                  </a:srgb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ПОТРЕБИТЕЛИ, </a:t>
            </a: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D7D31">
                    <a:lumMod val="75000"/>
                  </a:srgbClr>
                </a:solidFill>
                <a:latin typeface="Arial Black" panose="020B0A04020102020204" pitchFamily="34" charset="0"/>
              </a:defRPr>
            </a:pPr>
            <a:r>
              <a:rPr lang="ru-RU" sz="1800" b="0" i="0" baseline="0" dirty="0">
                <a:effectLst/>
              </a:rPr>
              <a:t> тыс.м3</a:t>
            </a:r>
            <a:endParaRPr lang="en-US" dirty="0">
              <a:effectLst/>
            </a:endParaRP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D7D31">
                    <a:lumMod val="75000"/>
                  </a:srgbClr>
                </a:solidFill>
                <a:latin typeface="Arial Black" panose="020B0A04020102020204" pitchFamily="34" charset="0"/>
              </a:defRPr>
            </a:pPr>
            <a:r>
              <a:rPr lang="ru-RU" sz="1100" baseline="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(объем потребления /</a:t>
            </a: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D7D31">
                    <a:lumMod val="75000"/>
                  </a:srgbClr>
                </a:solidFill>
                <a:latin typeface="Arial Black" panose="020B0A04020102020204" pitchFamily="34" charset="0"/>
              </a:defRPr>
            </a:pPr>
            <a:r>
              <a:rPr lang="ru-RU" sz="1100" baseline="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доля в общем объеме)</a:t>
            </a:r>
            <a:endParaRPr lang="ru-RU" sz="11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c:rich>
      </c:tx>
      <c:layout>
        <c:manualLayout>
          <c:xMode val="edge"/>
          <c:yMode val="edge"/>
          <c:x val="0.52606962436147098"/>
          <c:y val="2.45083534246081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srgbClr val="ED7D31">
                  <a:lumMod val="75000"/>
                </a:srgb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251756836847007"/>
          <c:y val="0.13625454465923739"/>
          <c:w val="0.41971396720571219"/>
          <c:h val="0.7653154694668371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accent2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prstMaterial="matte">
              <a:bevelT w="127000" h="63500"/>
            </a:sp3d>
          </c:spPr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>
                <a:bevelT w="127000" h="63500"/>
              </a:sp3d>
            </c:spPr>
            <c:extLst>
              <c:ext xmlns:c16="http://schemas.microsoft.com/office/drawing/2014/chart" uri="{C3380CC4-5D6E-409C-BE32-E72D297353CC}">
                <c16:uniqueId val="{00000001-5928-4066-A1D4-2FB59F02E4DF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 prstMaterial="matte">
                <a:bevelT w="127000" h="63500"/>
              </a:sp3d>
            </c:spPr>
            <c:extLst>
              <c:ext xmlns:c16="http://schemas.microsoft.com/office/drawing/2014/chart" uri="{C3380CC4-5D6E-409C-BE32-E72D297353CC}">
                <c16:uniqueId val="{00000003-5928-4066-A1D4-2FB59F02E4DF}"/>
              </c:ext>
            </c:extLst>
          </c:dPt>
          <c:dLbls>
            <c:dLbl>
              <c:idx val="1"/>
              <c:layout>
                <c:manualLayout>
                  <c:x val="5.7149585132503601E-2"/>
                  <c:y val="-0.2695918876706900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78046594982079"/>
                      <c:h val="0.1245841299084249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928-4066-A1D4-2FB59F02E4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 нужды населения</c:v>
                </c:pt>
                <c:pt idx="1">
                  <c:v>на производственные нужды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 formatCode="#,##0">
                  <c:v>1147.8</c:v>
                </c:pt>
                <c:pt idx="1">
                  <c:v>30521.200000000001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28-4066-A1D4-2FB59F02E4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>
          <a:glow rad="76200">
            <a:schemeClr val="accent1">
              <a:alpha val="40000"/>
            </a:schemeClr>
          </a:glow>
        </a:effectLst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ОБЪЕМ, в тыс.м3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accent5">
                  <a:lumMod val="7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accent5">
                    <a:lumMod val="75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0-CA21-4DE1-8C6F-AB2898043C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план</c:v>
                </c:pt>
                <c:pt idx="1">
                  <c:v>2021г.</c:v>
                </c:pt>
                <c:pt idx="2">
                  <c:v>2022г.</c:v>
                </c:pt>
                <c:pt idx="3">
                  <c:v>2023г.</c:v>
                </c:pt>
                <c:pt idx="4">
                  <c:v> 2024г.</c:v>
                </c:pt>
                <c:pt idx="5">
                  <c:v>2025г.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19981.7</c:v>
                </c:pt>
                <c:pt idx="1">
                  <c:v>20599.3</c:v>
                </c:pt>
                <c:pt idx="2">
                  <c:v>21241.9</c:v>
                </c:pt>
                <c:pt idx="3">
                  <c:v>23122.7</c:v>
                </c:pt>
                <c:pt idx="4">
                  <c:v>21189.4</c:v>
                </c:pt>
                <c:pt idx="5">
                  <c:v>23059.599999999999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7A-471B-AFF2-A7CA890283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16768"/>
        <c:axId val="378994032"/>
      </c:barChart>
      <c:catAx>
        <c:axId val="379016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+mn-ea"/>
                <a:cs typeface="+mn-cs"/>
              </a:defRPr>
            </a:pPr>
            <a:endParaRPr lang="en-US"/>
          </a:p>
        </c:txPr>
        <c:crossAx val="378994032"/>
        <c:crosses val="autoZero"/>
        <c:auto val="1"/>
        <c:lblAlgn val="ctr"/>
        <c:lblOffset val="100"/>
        <c:noMultiLvlLbl val="0"/>
      </c:catAx>
      <c:valAx>
        <c:axId val="37899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01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5">
          <a:lumMod val="50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DB8474-4323-44BE-8769-2CC41F696FCC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CD2BBC-F11D-4C8F-9BF9-435E95846A09}">
      <dgm:prSet phldrT="[Текст]" custT="1"/>
      <dgm:spPr>
        <a:solidFill>
          <a:schemeClr val="accent4">
            <a:lumMod val="20000"/>
            <a:lumOff val="80000"/>
          </a:schemeClr>
        </a:solidFill>
        <a:ln w="28575">
          <a:solidFill>
            <a:schemeClr val="accent1">
              <a:lumMod val="75000"/>
            </a:schemeClr>
          </a:solidFill>
        </a:ln>
      </dgm:spPr>
      <dgm:t>
        <a:bodyPr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algn="ctr">
            <a:spcAft>
              <a:spcPts val="600"/>
            </a:spcAft>
          </a:pPr>
          <a:r>
            <a:rPr lang="ru-RU" sz="2000" b="1" dirty="0">
              <a:solidFill>
                <a:srgbClr val="C00000"/>
              </a:solidFill>
              <a:latin typeface="Arial Black" panose="020B0A04020102020204" pitchFamily="34" charset="0"/>
              <a:cs typeface="Aharoni" panose="02010803020104030203" pitchFamily="2" charset="-79"/>
            </a:rPr>
            <a:t>Регулируемые виды деятельности:</a:t>
          </a:r>
        </a:p>
        <a:p>
          <a:pPr algn="ctr">
            <a:spcAft>
              <a:spcPts val="600"/>
            </a:spcAft>
          </a:pPr>
          <a:r>
            <a:rPr lang="ru-RU" sz="2000" b="1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rPr>
            <a:t>Подача питьевой воды по распределительным сетям ;</a:t>
          </a:r>
        </a:p>
        <a:p>
          <a:pPr algn="ctr">
            <a:spcAft>
              <a:spcPts val="600"/>
            </a:spcAft>
          </a:pPr>
          <a:endParaRPr lang="ru-RU" sz="2000" b="1" dirty="0">
            <a:solidFill>
              <a:schemeClr val="accent5">
                <a:lumMod val="50000"/>
              </a:schemeClr>
            </a:solidFill>
            <a:latin typeface="Arial Black" panose="020B0A04020102020204" pitchFamily="34" charset="0"/>
            <a:cs typeface="Aharoni" panose="02010803020104030203" pitchFamily="2" charset="-79"/>
          </a:endParaRPr>
        </a:p>
        <a:p>
          <a:pPr algn="ctr">
            <a:spcAft>
              <a:spcPts val="600"/>
            </a:spcAft>
          </a:pPr>
          <a:r>
            <a:rPr lang="ru-RU" sz="2000" b="1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rPr>
            <a:t>Подача технической воды по распределительным сетям (на нужды населения, на производственные нужды)</a:t>
          </a:r>
          <a:endParaRPr lang="en-US" sz="2000" b="1" dirty="0">
            <a:solidFill>
              <a:schemeClr val="accent5">
                <a:lumMod val="50000"/>
              </a:schemeClr>
            </a:solidFill>
            <a:latin typeface="Arial Black" panose="020B0A04020102020204" pitchFamily="34" charset="0"/>
            <a:cs typeface="Aharoni" panose="02010803020104030203" pitchFamily="2" charset="-79"/>
          </a:endParaRPr>
        </a:p>
        <a:p>
          <a:pPr algn="ctr">
            <a:spcAft>
              <a:spcPts val="600"/>
            </a:spcAft>
          </a:pPr>
          <a:r>
            <a:rPr lang="ru-RU" sz="2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Основными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потребителями технической воды являются: АО «Алюминий Казахстана», ТЭЦ-1, ТЭЦ-2 и ПФ ТОО «</a:t>
          </a:r>
          <a:r>
            <a:rPr lang="en-US" sz="2000" b="1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KSP Steel</a:t>
          </a:r>
          <a:r>
            <a:rPr lang="ru-RU" sz="2000" b="1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», </a:t>
          </a:r>
          <a:r>
            <a:rPr lang="ru-RU" sz="2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 в летнее время общества садоводов </a:t>
          </a:r>
          <a:r>
            <a:rPr lang="ru-RU" sz="2000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rPr>
            <a:t>;</a:t>
          </a:r>
        </a:p>
        <a:p>
          <a:pPr algn="ctr">
            <a:spcAft>
              <a:spcPts val="600"/>
            </a:spcAft>
          </a:pPr>
          <a:endParaRPr lang="ru-RU" sz="2000" b="1" dirty="0">
            <a:solidFill>
              <a:schemeClr val="accent5">
                <a:lumMod val="50000"/>
              </a:schemeClr>
            </a:solidFill>
            <a:latin typeface="Arial Black" panose="020B0A04020102020204" pitchFamily="34" charset="0"/>
            <a:cs typeface="Aharoni" panose="02010803020104030203" pitchFamily="2" charset="-79"/>
          </a:endParaRPr>
        </a:p>
        <a:p>
          <a:pPr algn="ctr">
            <a:spcAft>
              <a:spcPts val="600"/>
            </a:spcAft>
          </a:pPr>
          <a:r>
            <a:rPr lang="ru-RU" sz="2000" b="1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rPr>
            <a:t>Отвод и очистка сточных вод</a:t>
          </a:r>
        </a:p>
        <a:p>
          <a:pPr algn="ctr">
            <a:spcAft>
              <a:spcPct val="35000"/>
            </a:spcAft>
          </a:pPr>
          <a:endParaRPr lang="ru-RU" sz="1800" dirty="0"/>
        </a:p>
      </dgm:t>
    </dgm:pt>
    <dgm:pt modelId="{DF2506ED-CFFE-4286-A63C-53D549F65F67}" type="parTrans" cxnId="{25D75F61-C147-4D44-BBE9-0D30E15A8390}">
      <dgm:prSet/>
      <dgm:spPr/>
      <dgm:t>
        <a:bodyPr/>
        <a:lstStyle/>
        <a:p>
          <a:endParaRPr lang="ru-RU"/>
        </a:p>
      </dgm:t>
    </dgm:pt>
    <dgm:pt modelId="{41B15D32-0812-43A8-9155-8A3D434AD831}" type="sibTrans" cxnId="{25D75F61-C147-4D44-BBE9-0D30E15A8390}">
      <dgm:prSet/>
      <dgm:spPr/>
      <dgm:t>
        <a:bodyPr/>
        <a:lstStyle/>
        <a:p>
          <a:endParaRPr lang="ru-RU"/>
        </a:p>
      </dgm:t>
    </dgm:pt>
    <dgm:pt modelId="{B6DAA2AE-FFC0-45C7-9338-221B4F98A2D4}">
      <dgm:prSet phldrT="[Текст]" custT="1"/>
      <dgm:spPr>
        <a:solidFill>
          <a:schemeClr val="bg1"/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600" b="1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rPr>
            <a:t>виды деятельности, не относящиеся к регулируемым услугам </a:t>
          </a:r>
          <a:endParaRPr lang="ru-RU" sz="1600" b="1" dirty="0">
            <a:solidFill>
              <a:schemeClr val="tx1"/>
            </a:solidFill>
            <a:latin typeface="Arial Black" panose="020B0A04020102020204" pitchFamily="34" charset="0"/>
          </a:endParaRPr>
        </a:p>
        <a:p>
          <a:endParaRPr lang="ru-RU" sz="1600" b="1" dirty="0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7187CB27-33B5-446B-BCC9-62C560BA4E63}" type="parTrans" cxnId="{9222255D-DEB1-4E2A-BD69-3990350EF400}">
      <dgm:prSet/>
      <dgm:spPr/>
      <dgm:t>
        <a:bodyPr/>
        <a:lstStyle/>
        <a:p>
          <a:endParaRPr lang="ru-RU"/>
        </a:p>
      </dgm:t>
    </dgm:pt>
    <dgm:pt modelId="{F2784E62-4492-4A97-AC57-EF5EF5416FAB}" type="sibTrans" cxnId="{9222255D-DEB1-4E2A-BD69-3990350EF400}">
      <dgm:prSet/>
      <dgm:spPr/>
      <dgm:t>
        <a:bodyPr/>
        <a:lstStyle/>
        <a:p>
          <a:endParaRPr lang="ru-RU"/>
        </a:p>
      </dgm:t>
    </dgm:pt>
    <dgm:pt modelId="{38EAC214-FE64-451E-A25B-78CD8E838FC2}" type="pres">
      <dgm:prSet presAssocID="{4FDB8474-4323-44BE-8769-2CC41F696FCC}" presName="diagram" presStyleCnt="0">
        <dgm:presLayoutVars>
          <dgm:dir/>
          <dgm:resizeHandles val="exact"/>
        </dgm:presLayoutVars>
      </dgm:prSet>
      <dgm:spPr/>
    </dgm:pt>
    <dgm:pt modelId="{28EDEF6C-2C56-4FCF-9398-EE43D136F36B}" type="pres">
      <dgm:prSet presAssocID="{ABCD2BBC-F11D-4C8F-9BF9-435E95846A09}" presName="node" presStyleLbl="node1" presStyleIdx="0" presStyleCnt="2" custScaleX="304168" custScaleY="177065">
        <dgm:presLayoutVars>
          <dgm:bulletEnabled val="1"/>
        </dgm:presLayoutVars>
      </dgm:prSet>
      <dgm:spPr/>
    </dgm:pt>
    <dgm:pt modelId="{50B23792-7C75-473C-B7BC-3AB6E7A83ED6}" type="pres">
      <dgm:prSet presAssocID="{41B15D32-0812-43A8-9155-8A3D434AD831}" presName="sibTrans" presStyleCnt="0"/>
      <dgm:spPr/>
    </dgm:pt>
    <dgm:pt modelId="{E495B44E-68E4-4ADF-A839-09F5DDCCABB2}" type="pres">
      <dgm:prSet presAssocID="{B6DAA2AE-FFC0-45C7-9338-221B4F98A2D4}" presName="node" presStyleLbl="node1" presStyleIdx="1" presStyleCnt="2" custScaleX="288974" custScaleY="32236">
        <dgm:presLayoutVars>
          <dgm:bulletEnabled val="1"/>
        </dgm:presLayoutVars>
      </dgm:prSet>
      <dgm:spPr/>
    </dgm:pt>
  </dgm:ptLst>
  <dgm:cxnLst>
    <dgm:cxn modelId="{A39D5F0F-4BB9-4E37-843E-5E2E205DF3C7}" type="presOf" srcId="{B6DAA2AE-FFC0-45C7-9338-221B4F98A2D4}" destId="{E495B44E-68E4-4ADF-A839-09F5DDCCABB2}" srcOrd="0" destOrd="0" presId="urn:microsoft.com/office/officeart/2005/8/layout/default#1"/>
    <dgm:cxn modelId="{BD924819-6741-49D0-9B8B-80A1930D277D}" type="presOf" srcId="{ABCD2BBC-F11D-4C8F-9BF9-435E95846A09}" destId="{28EDEF6C-2C56-4FCF-9398-EE43D136F36B}" srcOrd="0" destOrd="0" presId="urn:microsoft.com/office/officeart/2005/8/layout/default#1"/>
    <dgm:cxn modelId="{9222255D-DEB1-4E2A-BD69-3990350EF400}" srcId="{4FDB8474-4323-44BE-8769-2CC41F696FCC}" destId="{B6DAA2AE-FFC0-45C7-9338-221B4F98A2D4}" srcOrd="1" destOrd="0" parTransId="{7187CB27-33B5-446B-BCC9-62C560BA4E63}" sibTransId="{F2784E62-4492-4A97-AC57-EF5EF5416FAB}"/>
    <dgm:cxn modelId="{25D75F61-C147-4D44-BBE9-0D30E15A8390}" srcId="{4FDB8474-4323-44BE-8769-2CC41F696FCC}" destId="{ABCD2BBC-F11D-4C8F-9BF9-435E95846A09}" srcOrd="0" destOrd="0" parTransId="{DF2506ED-CFFE-4286-A63C-53D549F65F67}" sibTransId="{41B15D32-0812-43A8-9155-8A3D434AD831}"/>
    <dgm:cxn modelId="{A44DA3C5-D271-48D8-B32F-E171D463BF46}" type="presOf" srcId="{4FDB8474-4323-44BE-8769-2CC41F696FCC}" destId="{38EAC214-FE64-451E-A25B-78CD8E838FC2}" srcOrd="0" destOrd="0" presId="urn:microsoft.com/office/officeart/2005/8/layout/default#1"/>
    <dgm:cxn modelId="{42846409-1674-4412-A3BE-AA99E366A280}" type="presParOf" srcId="{38EAC214-FE64-451E-A25B-78CD8E838FC2}" destId="{28EDEF6C-2C56-4FCF-9398-EE43D136F36B}" srcOrd="0" destOrd="0" presId="urn:microsoft.com/office/officeart/2005/8/layout/default#1"/>
    <dgm:cxn modelId="{7B265081-4FC6-4B61-8B5E-D256D1ABF499}" type="presParOf" srcId="{38EAC214-FE64-451E-A25B-78CD8E838FC2}" destId="{50B23792-7C75-473C-B7BC-3AB6E7A83ED6}" srcOrd="1" destOrd="0" presId="urn:microsoft.com/office/officeart/2005/8/layout/default#1"/>
    <dgm:cxn modelId="{27D1A8FA-D513-45F7-96B2-0F9C3043DF38}" type="presParOf" srcId="{38EAC214-FE64-451E-A25B-78CD8E838FC2}" destId="{E495B44E-68E4-4ADF-A839-09F5DDCCABB2}" srcOrd="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AAAE03-A033-4AAB-892A-15CDA34E49A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8866C1-65F4-47BA-B8E6-25218986CDE9}">
      <dgm:prSet phldrT="[Текст]" custT="1"/>
      <dgm:spPr>
        <a:solidFill>
          <a:schemeClr val="accent1">
            <a:lumMod val="20000"/>
            <a:lumOff val="80000"/>
          </a:schemeClr>
        </a:solidFill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Arial Black" panose="020B0A04020102020204" pitchFamily="34" charset="0"/>
            </a:rPr>
            <a:t>423 700 м3 </a:t>
          </a:r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в сутки </a:t>
          </a:r>
        </a:p>
        <a:p>
          <a:r>
            <a:rPr kumimoji="0" lang="ru-RU" altLang="ru-RU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Мощность насосной станции первого подъема</a:t>
          </a:r>
          <a:endParaRPr lang="ru-RU" sz="1400" dirty="0">
            <a:latin typeface="Arial Black" panose="020B0A04020102020204" pitchFamily="34" charset="0"/>
          </a:endParaRPr>
        </a:p>
      </dgm:t>
    </dgm:pt>
    <dgm:pt modelId="{9D4242AD-A086-484C-A9CF-44A301E6B1C0}" type="parTrans" cxnId="{9BE5C007-0218-4F57-9D8D-2052B8E3836E}">
      <dgm:prSet/>
      <dgm:spPr/>
      <dgm:t>
        <a:bodyPr/>
        <a:lstStyle/>
        <a:p>
          <a:endParaRPr lang="ru-RU"/>
        </a:p>
      </dgm:t>
    </dgm:pt>
    <dgm:pt modelId="{1F2154D8-1573-467E-AFF9-79EF37662306}" type="sibTrans" cxnId="{9BE5C007-0218-4F57-9D8D-2052B8E3836E}">
      <dgm:prSet/>
      <dgm:spPr/>
      <dgm:t>
        <a:bodyPr/>
        <a:lstStyle/>
        <a:p>
          <a:endParaRPr lang="ru-RU"/>
        </a:p>
      </dgm:t>
    </dgm:pt>
    <dgm:pt modelId="{704B2ACE-A64E-466D-9371-861DEFB82194}">
      <dgm:prSet phldrT="[Текст]" custT="1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Arial Black" panose="020B0A04020102020204" pitchFamily="34" charset="0"/>
            </a:rPr>
            <a:t>345,2</a:t>
          </a:r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 км </a:t>
          </a:r>
        </a:p>
        <a:p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протяженность сетей водоотведения</a:t>
          </a:r>
        </a:p>
      </dgm:t>
    </dgm:pt>
    <dgm:pt modelId="{D70A55D9-97AB-43A9-B8DE-7C6E8B7C5270}" type="parTrans" cxnId="{59C0B71E-B5C3-4188-A06D-4BD5E9CE74E9}">
      <dgm:prSet/>
      <dgm:spPr/>
      <dgm:t>
        <a:bodyPr/>
        <a:lstStyle/>
        <a:p>
          <a:endParaRPr lang="ru-RU"/>
        </a:p>
      </dgm:t>
    </dgm:pt>
    <dgm:pt modelId="{231F1688-C3A3-48F5-8BCD-0126F5EA128E}" type="sibTrans" cxnId="{59C0B71E-B5C3-4188-A06D-4BD5E9CE74E9}">
      <dgm:prSet/>
      <dgm:spPr/>
      <dgm:t>
        <a:bodyPr/>
        <a:lstStyle/>
        <a:p>
          <a:endParaRPr lang="ru-RU"/>
        </a:p>
      </dgm:t>
    </dgm:pt>
    <dgm:pt modelId="{4F1396F7-FBA7-407E-834F-6A4C4D6C6EAD}">
      <dgm:prSet phldrT="[Текст]" custT="1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Arial Black" panose="020B0A04020102020204" pitchFamily="34" charset="0"/>
            </a:rPr>
            <a:t>26</a:t>
          </a:r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 единиц</a:t>
          </a:r>
        </a:p>
        <a:p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канализационных насосных станций</a:t>
          </a:r>
        </a:p>
      </dgm:t>
    </dgm:pt>
    <dgm:pt modelId="{9A14F080-45A3-42BD-A05A-9F0BA4B115EE}" type="parTrans" cxnId="{DD618013-D74F-46CC-86E6-A2250724C9C3}">
      <dgm:prSet/>
      <dgm:spPr/>
      <dgm:t>
        <a:bodyPr/>
        <a:lstStyle/>
        <a:p>
          <a:endParaRPr lang="ru-RU"/>
        </a:p>
      </dgm:t>
    </dgm:pt>
    <dgm:pt modelId="{2AA30535-13A9-49A8-84F8-4BA1CABF399C}" type="sibTrans" cxnId="{DD618013-D74F-46CC-86E6-A2250724C9C3}">
      <dgm:prSet/>
      <dgm:spPr/>
      <dgm:t>
        <a:bodyPr/>
        <a:lstStyle/>
        <a:p>
          <a:endParaRPr lang="ru-RU"/>
        </a:p>
      </dgm:t>
    </dgm:pt>
    <dgm:pt modelId="{75A1CA5B-62DE-4DE8-A6E3-F434F8740D39}">
      <dgm:prSet phldrT="[Текст]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  <a:latin typeface="Arial Black" panose="020B0A04020102020204" pitchFamily="34" charset="0"/>
            </a:rPr>
            <a:t>Свыше 1000 единиц пожарных гидрантов,</a:t>
          </a:r>
        </a:p>
        <a:p>
          <a:r>
            <a:rPr lang="ru-RU" dirty="0">
              <a:solidFill>
                <a:schemeClr val="tx1"/>
              </a:solidFill>
              <a:latin typeface="Arial Black" panose="020B0A04020102020204" pitchFamily="34" charset="0"/>
            </a:rPr>
            <a:t>233 единиц водоразборных колонок</a:t>
          </a:r>
        </a:p>
      </dgm:t>
    </dgm:pt>
    <dgm:pt modelId="{CC10E54C-951E-400D-82A0-62503B3E14D5}" type="parTrans" cxnId="{D8201236-A8B4-4C3B-9855-91D87CD905A1}">
      <dgm:prSet/>
      <dgm:spPr/>
      <dgm:t>
        <a:bodyPr/>
        <a:lstStyle/>
        <a:p>
          <a:endParaRPr lang="ru-RU"/>
        </a:p>
      </dgm:t>
    </dgm:pt>
    <dgm:pt modelId="{2B66726F-B0B1-46D8-85E9-F449B0F4A95C}" type="sibTrans" cxnId="{D8201236-A8B4-4C3B-9855-91D87CD905A1}">
      <dgm:prSet/>
      <dgm:spPr/>
      <dgm:t>
        <a:bodyPr/>
        <a:lstStyle/>
        <a:p>
          <a:endParaRPr lang="ru-RU"/>
        </a:p>
      </dgm:t>
    </dgm:pt>
    <dgm:pt modelId="{654B5B02-1F05-4147-86F7-00185F2C6946}">
      <dgm:prSet custT="1"/>
      <dgm:spPr>
        <a:solidFill>
          <a:schemeClr val="accent1">
            <a:lumMod val="20000"/>
            <a:lumOff val="80000"/>
          </a:schemeClr>
        </a:solidFill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kumimoji="0" lang="ru-RU" alt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457,6 км</a:t>
          </a:r>
        </a:p>
        <a:p>
          <a:pPr rtl="0"/>
          <a:r>
            <a:rPr kumimoji="0" lang="ru-RU" altLang="ru-RU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Протяженность сетей водоснабжения (питьевого и технического)</a:t>
          </a:r>
        </a:p>
      </dgm:t>
    </dgm:pt>
    <dgm:pt modelId="{EB25AEBB-FA34-4267-96BA-40BCFDC92773}" type="parTrans" cxnId="{38117AEA-275F-4AF7-B0CB-D3D636F4B359}">
      <dgm:prSet/>
      <dgm:spPr/>
      <dgm:t>
        <a:bodyPr/>
        <a:lstStyle/>
        <a:p>
          <a:endParaRPr lang="ru-RU"/>
        </a:p>
      </dgm:t>
    </dgm:pt>
    <dgm:pt modelId="{6C8B5860-60E7-427C-9EB4-75061519808A}" type="sibTrans" cxnId="{38117AEA-275F-4AF7-B0CB-D3D636F4B359}">
      <dgm:prSet/>
      <dgm:spPr/>
      <dgm:t>
        <a:bodyPr/>
        <a:lstStyle/>
        <a:p>
          <a:endParaRPr lang="ru-RU"/>
        </a:p>
      </dgm:t>
    </dgm:pt>
    <dgm:pt modelId="{C195506F-9EAE-4DFE-8C9D-8B92BD4D7461}">
      <dgm:prSet custT="1"/>
      <dgm:spPr>
        <a:solidFill>
          <a:schemeClr val="accent1">
            <a:lumMod val="20000"/>
            <a:lumOff val="80000"/>
          </a:schemeClr>
        </a:solidFill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kumimoji="0" lang="ru-RU" altLang="ru-RU" sz="1800" b="0" i="0" u="none" strike="noStrike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183тыс. м3 </a:t>
          </a:r>
          <a:r>
            <a:rPr kumimoji="0" lang="ru-RU" altLang="ru-RU" sz="1600" b="0" i="0" u="none" strike="noStrike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в сутки</a:t>
          </a:r>
        </a:p>
        <a:p>
          <a:r>
            <a:rPr kumimoji="0" lang="ru-RU" altLang="ru-RU" sz="1600" b="0" i="0" u="none" strike="noStrike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Мощность станций подготовки воды питьевого качества </a:t>
          </a:r>
          <a:endParaRPr lang="ru-RU" sz="1600" dirty="0"/>
        </a:p>
      </dgm:t>
    </dgm:pt>
    <dgm:pt modelId="{2E0A3539-B40F-418D-A9F6-B1BAA141C16A}" type="parTrans" cxnId="{98700B7F-A085-4B9D-AFA3-C4EEE7F4175E}">
      <dgm:prSet/>
      <dgm:spPr/>
      <dgm:t>
        <a:bodyPr/>
        <a:lstStyle/>
        <a:p>
          <a:endParaRPr lang="ru-RU"/>
        </a:p>
      </dgm:t>
    </dgm:pt>
    <dgm:pt modelId="{402DB7AA-4868-48D5-A495-00649DC48D08}" type="sibTrans" cxnId="{98700B7F-A085-4B9D-AFA3-C4EEE7F4175E}">
      <dgm:prSet/>
      <dgm:spPr/>
      <dgm:t>
        <a:bodyPr/>
        <a:lstStyle/>
        <a:p>
          <a:endParaRPr lang="ru-RU"/>
        </a:p>
      </dgm:t>
    </dgm:pt>
    <dgm:pt modelId="{E83CA3C2-41D7-49AA-A02B-B56815D3B6DB}">
      <dgm:prSet custT="1"/>
      <dgm:spPr>
        <a:solidFill>
          <a:schemeClr val="accent4">
            <a:lumMod val="20000"/>
            <a:lumOff val="80000"/>
          </a:schemeClr>
        </a:solidFill>
        <a:ln w="28575"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Численность персонала </a:t>
          </a:r>
        </a:p>
        <a:p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на 31.12.2025 </a:t>
          </a:r>
        </a:p>
        <a:p>
          <a:r>
            <a:rPr lang="ru-RU" sz="1800" dirty="0">
              <a:solidFill>
                <a:schemeClr val="tx1"/>
              </a:solidFill>
              <a:latin typeface="Arial Black" panose="020B0A04020102020204" pitchFamily="34" charset="0"/>
            </a:rPr>
            <a:t>619 </a:t>
          </a:r>
          <a:r>
            <a:rPr lang="ru-RU" sz="1600" dirty="0">
              <a:solidFill>
                <a:schemeClr val="tx1"/>
              </a:solidFill>
              <a:latin typeface="Arial Black" panose="020B0A04020102020204" pitchFamily="34" charset="0"/>
            </a:rPr>
            <a:t>человек</a:t>
          </a:r>
        </a:p>
      </dgm:t>
    </dgm:pt>
    <dgm:pt modelId="{C98D6776-EB89-4CD0-B8AF-9F836136BFA3}" type="parTrans" cxnId="{6F1AF12E-32D5-44D5-822A-D217B4E320D5}">
      <dgm:prSet/>
      <dgm:spPr/>
      <dgm:t>
        <a:bodyPr/>
        <a:lstStyle/>
        <a:p>
          <a:endParaRPr lang="ru-RU"/>
        </a:p>
      </dgm:t>
    </dgm:pt>
    <dgm:pt modelId="{07003CDD-94F6-465E-9376-5CADD523480C}" type="sibTrans" cxnId="{6F1AF12E-32D5-44D5-822A-D217B4E320D5}">
      <dgm:prSet/>
      <dgm:spPr/>
      <dgm:t>
        <a:bodyPr/>
        <a:lstStyle/>
        <a:p>
          <a:endParaRPr lang="ru-RU"/>
        </a:p>
      </dgm:t>
    </dgm:pt>
    <dgm:pt modelId="{8CF5D20D-0F58-4322-B897-2D52A4B99071}">
      <dgm:prSet custT="1"/>
      <dgm:spPr>
        <a:solidFill>
          <a:schemeClr val="accent1">
            <a:lumMod val="20000"/>
            <a:lumOff val="80000"/>
          </a:schemeClr>
        </a:solidFill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kumimoji="0" lang="ru-RU" alt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55</a:t>
          </a:r>
          <a:r>
            <a:rPr kumimoji="0" lang="ru-RU" altLang="ru-RU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 единиц подкачивающих насосных станций и </a:t>
          </a:r>
          <a:r>
            <a:rPr kumimoji="0" lang="ru-RU" alt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</a:rPr>
            <a:t>11</a:t>
          </a:r>
          <a:r>
            <a:rPr kumimoji="0" lang="ru-RU" altLang="ru-RU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</a:rPr>
            <a:t> единиц насосных установок на ЦТП</a:t>
          </a:r>
          <a:endParaRPr kumimoji="0" lang="ru-RU" altLang="ru-RU" sz="1600" b="0" i="0" u="none" strike="noStrike" cap="none" normalizeH="0" baseline="0" dirty="0">
            <a:ln>
              <a:noFill/>
            </a:ln>
            <a:solidFill>
              <a:srgbClr val="000000"/>
            </a:solidFill>
            <a:effectLst/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86517A61-FD72-4757-BB83-C2808509E160}" type="parTrans" cxnId="{8B5254E8-9CAF-4E60-A103-09FE54E4FAD4}">
      <dgm:prSet/>
      <dgm:spPr/>
      <dgm:t>
        <a:bodyPr/>
        <a:lstStyle/>
        <a:p>
          <a:endParaRPr lang="ru-RU"/>
        </a:p>
      </dgm:t>
    </dgm:pt>
    <dgm:pt modelId="{03EAC15E-150A-475B-8249-59B2D1DB1666}" type="sibTrans" cxnId="{8B5254E8-9CAF-4E60-A103-09FE54E4FAD4}">
      <dgm:prSet/>
      <dgm:spPr/>
      <dgm:t>
        <a:bodyPr/>
        <a:lstStyle/>
        <a:p>
          <a:endParaRPr lang="ru-RU"/>
        </a:p>
      </dgm:t>
    </dgm:pt>
    <dgm:pt modelId="{F193E5E8-F304-4CEC-8C6E-EFDD9E7EDA18}">
      <dgm:prSet custT="1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rtl="0"/>
          <a:endParaRPr kumimoji="0" lang="ru-RU" altLang="ru-RU" sz="1800" b="0" i="0" u="none" strike="noStrike" cap="none" normalizeH="0" baseline="0" dirty="0">
            <a:ln>
              <a:noFill/>
            </a:ln>
            <a:solidFill>
              <a:srgbClr val="181717"/>
            </a:solidFill>
            <a:effectLst/>
            <a:latin typeface="Arial Black" panose="020B0A04020102020204" pitchFamily="34" charset="0"/>
            <a:cs typeface="Times New Roman" panose="02020603050405020304" pitchFamily="18" charset="0"/>
          </a:endParaRPr>
        </a:p>
        <a:p>
          <a:pPr rtl="0"/>
          <a:r>
            <a:rPr kumimoji="0" lang="ru-RU" altLang="ru-RU" sz="1800" b="0" i="0" u="none" strike="noStrike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200 тыс.</a:t>
          </a:r>
          <a:r>
            <a:rPr kumimoji="0" lang="ru-RU" altLang="ru-RU" sz="1600" b="0" i="0" u="none" strike="noStrike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м3 в сутки</a:t>
          </a:r>
        </a:p>
        <a:p>
          <a:pPr rtl="0"/>
          <a:r>
            <a:rPr kumimoji="0" lang="ru-RU" altLang="ru-RU" sz="1600" b="0" i="0" u="none" strike="noStrike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Мощность очистных сооружений</a:t>
          </a:r>
        </a:p>
      </dgm:t>
    </dgm:pt>
    <dgm:pt modelId="{103B296F-A7A8-4F80-A83E-EC8253ECF0AF}" type="parTrans" cxnId="{621B7C44-437F-4102-8D0F-595AF684E571}">
      <dgm:prSet/>
      <dgm:spPr/>
      <dgm:t>
        <a:bodyPr/>
        <a:lstStyle/>
        <a:p>
          <a:endParaRPr lang="ru-RU"/>
        </a:p>
      </dgm:t>
    </dgm:pt>
    <dgm:pt modelId="{4CB9D920-1838-4AA5-8430-5B8C1C3D2B9D}" type="sibTrans" cxnId="{621B7C44-437F-4102-8D0F-595AF684E571}">
      <dgm:prSet/>
      <dgm:spPr/>
      <dgm:t>
        <a:bodyPr/>
        <a:lstStyle/>
        <a:p>
          <a:endParaRPr lang="ru-RU"/>
        </a:p>
      </dgm:t>
    </dgm:pt>
    <dgm:pt modelId="{CFD1C379-062D-4460-983D-62851A0503EA}" type="pres">
      <dgm:prSet presAssocID="{C3AAAE03-A033-4AAB-892A-15CDA34E49A3}" presName="diagram" presStyleCnt="0">
        <dgm:presLayoutVars>
          <dgm:dir/>
          <dgm:resizeHandles val="exact"/>
        </dgm:presLayoutVars>
      </dgm:prSet>
      <dgm:spPr/>
    </dgm:pt>
    <dgm:pt modelId="{137993C0-A600-48BF-8A42-0BB83D47A984}" type="pres">
      <dgm:prSet presAssocID="{8C8866C1-65F4-47BA-B8E6-25218986CDE9}" presName="node" presStyleLbl="node1" presStyleIdx="0" presStyleCnt="9">
        <dgm:presLayoutVars>
          <dgm:bulletEnabled val="1"/>
        </dgm:presLayoutVars>
      </dgm:prSet>
      <dgm:spPr/>
    </dgm:pt>
    <dgm:pt modelId="{AD412C07-A5F9-4616-9352-857513B4E186}" type="pres">
      <dgm:prSet presAssocID="{1F2154D8-1573-467E-AFF9-79EF37662306}" presName="sibTrans" presStyleCnt="0"/>
      <dgm:spPr/>
    </dgm:pt>
    <dgm:pt modelId="{DC67FFD2-2B0A-41DD-BDAD-ECE074403328}" type="pres">
      <dgm:prSet presAssocID="{C195506F-9EAE-4DFE-8C9D-8B92BD4D7461}" presName="node" presStyleLbl="node1" presStyleIdx="1" presStyleCnt="9">
        <dgm:presLayoutVars>
          <dgm:bulletEnabled val="1"/>
        </dgm:presLayoutVars>
      </dgm:prSet>
      <dgm:spPr/>
    </dgm:pt>
    <dgm:pt modelId="{7389388B-C4D7-484E-AE1A-0C605241A4C7}" type="pres">
      <dgm:prSet presAssocID="{402DB7AA-4868-48D5-A495-00649DC48D08}" presName="sibTrans" presStyleCnt="0"/>
      <dgm:spPr/>
    </dgm:pt>
    <dgm:pt modelId="{D67B346C-FE49-4924-8528-D5CC9081FAAB}" type="pres">
      <dgm:prSet presAssocID="{654B5B02-1F05-4147-86F7-00185F2C6946}" presName="node" presStyleLbl="node1" presStyleIdx="2" presStyleCnt="9">
        <dgm:presLayoutVars>
          <dgm:bulletEnabled val="1"/>
        </dgm:presLayoutVars>
      </dgm:prSet>
      <dgm:spPr/>
    </dgm:pt>
    <dgm:pt modelId="{E70D77BD-4745-4A9B-A6F8-8362015002CD}" type="pres">
      <dgm:prSet presAssocID="{6C8B5860-60E7-427C-9EB4-75061519808A}" presName="sibTrans" presStyleCnt="0"/>
      <dgm:spPr/>
    </dgm:pt>
    <dgm:pt modelId="{70884106-B0F0-4E33-802D-6ACCC907C401}" type="pres">
      <dgm:prSet presAssocID="{8CF5D20D-0F58-4322-B897-2D52A4B99071}" presName="node" presStyleLbl="node1" presStyleIdx="3" presStyleCnt="9">
        <dgm:presLayoutVars>
          <dgm:bulletEnabled val="1"/>
        </dgm:presLayoutVars>
      </dgm:prSet>
      <dgm:spPr/>
    </dgm:pt>
    <dgm:pt modelId="{F240721B-BD44-40A4-AB11-3ABF0D27715C}" type="pres">
      <dgm:prSet presAssocID="{03EAC15E-150A-475B-8249-59B2D1DB1666}" presName="sibTrans" presStyleCnt="0"/>
      <dgm:spPr/>
    </dgm:pt>
    <dgm:pt modelId="{74D133B3-83B4-4A32-BD81-36755F37C2EC}" type="pres">
      <dgm:prSet presAssocID="{F193E5E8-F304-4CEC-8C6E-EFDD9E7EDA18}" presName="node" presStyleLbl="node1" presStyleIdx="4" presStyleCnt="9">
        <dgm:presLayoutVars>
          <dgm:bulletEnabled val="1"/>
        </dgm:presLayoutVars>
      </dgm:prSet>
      <dgm:spPr/>
    </dgm:pt>
    <dgm:pt modelId="{404192D1-2C00-4AAE-BC65-FB3DDE6543D2}" type="pres">
      <dgm:prSet presAssocID="{4CB9D920-1838-4AA5-8430-5B8C1C3D2B9D}" presName="sibTrans" presStyleCnt="0"/>
      <dgm:spPr/>
    </dgm:pt>
    <dgm:pt modelId="{12A9ACD1-F0C3-4A57-83F3-DC7DF312EC65}" type="pres">
      <dgm:prSet presAssocID="{704B2ACE-A64E-466D-9371-861DEFB82194}" presName="node" presStyleLbl="node1" presStyleIdx="5" presStyleCnt="9">
        <dgm:presLayoutVars>
          <dgm:bulletEnabled val="1"/>
        </dgm:presLayoutVars>
      </dgm:prSet>
      <dgm:spPr/>
    </dgm:pt>
    <dgm:pt modelId="{3840C4AF-61BB-4A5E-8E9C-7E4D484958A5}" type="pres">
      <dgm:prSet presAssocID="{231F1688-C3A3-48F5-8BCD-0126F5EA128E}" presName="sibTrans" presStyleCnt="0"/>
      <dgm:spPr/>
    </dgm:pt>
    <dgm:pt modelId="{1B004AF9-94A8-4C5E-9864-9FDB15713B23}" type="pres">
      <dgm:prSet presAssocID="{4F1396F7-FBA7-407E-834F-6A4C4D6C6EAD}" presName="node" presStyleLbl="node1" presStyleIdx="6" presStyleCnt="9">
        <dgm:presLayoutVars>
          <dgm:bulletEnabled val="1"/>
        </dgm:presLayoutVars>
      </dgm:prSet>
      <dgm:spPr/>
    </dgm:pt>
    <dgm:pt modelId="{E2971E02-0197-4E9F-B847-49F2D43A5733}" type="pres">
      <dgm:prSet presAssocID="{2AA30535-13A9-49A8-84F8-4BA1CABF399C}" presName="sibTrans" presStyleCnt="0"/>
      <dgm:spPr/>
    </dgm:pt>
    <dgm:pt modelId="{4CFBF987-98A9-48F4-B4B7-530A6855C341}" type="pres">
      <dgm:prSet presAssocID="{75A1CA5B-62DE-4DE8-A6E3-F434F8740D39}" presName="node" presStyleLbl="node1" presStyleIdx="7" presStyleCnt="9">
        <dgm:presLayoutVars>
          <dgm:bulletEnabled val="1"/>
        </dgm:presLayoutVars>
      </dgm:prSet>
      <dgm:spPr/>
    </dgm:pt>
    <dgm:pt modelId="{6212216D-A324-4533-83AB-AA4C84C49CEE}" type="pres">
      <dgm:prSet presAssocID="{2B66726F-B0B1-46D8-85E9-F449B0F4A95C}" presName="sibTrans" presStyleCnt="0"/>
      <dgm:spPr/>
    </dgm:pt>
    <dgm:pt modelId="{4FC166C7-29DA-4A76-A143-EAE1DFBB29F3}" type="pres">
      <dgm:prSet presAssocID="{E83CA3C2-41D7-49AA-A02B-B56815D3B6DB}" presName="node" presStyleLbl="node1" presStyleIdx="8" presStyleCnt="9">
        <dgm:presLayoutVars>
          <dgm:bulletEnabled val="1"/>
        </dgm:presLayoutVars>
      </dgm:prSet>
      <dgm:spPr/>
    </dgm:pt>
  </dgm:ptLst>
  <dgm:cxnLst>
    <dgm:cxn modelId="{9BE5C007-0218-4F57-9D8D-2052B8E3836E}" srcId="{C3AAAE03-A033-4AAB-892A-15CDA34E49A3}" destId="{8C8866C1-65F4-47BA-B8E6-25218986CDE9}" srcOrd="0" destOrd="0" parTransId="{9D4242AD-A086-484C-A9CF-44A301E6B1C0}" sibTransId="{1F2154D8-1573-467E-AFF9-79EF37662306}"/>
    <dgm:cxn modelId="{DD618013-D74F-46CC-86E6-A2250724C9C3}" srcId="{C3AAAE03-A033-4AAB-892A-15CDA34E49A3}" destId="{4F1396F7-FBA7-407E-834F-6A4C4D6C6EAD}" srcOrd="6" destOrd="0" parTransId="{9A14F080-45A3-42BD-A05A-9F0BA4B115EE}" sibTransId="{2AA30535-13A9-49A8-84F8-4BA1CABF399C}"/>
    <dgm:cxn modelId="{59C0B71E-B5C3-4188-A06D-4BD5E9CE74E9}" srcId="{C3AAAE03-A033-4AAB-892A-15CDA34E49A3}" destId="{704B2ACE-A64E-466D-9371-861DEFB82194}" srcOrd="5" destOrd="0" parTransId="{D70A55D9-97AB-43A9-B8DE-7C6E8B7C5270}" sibTransId="{231F1688-C3A3-48F5-8BCD-0126F5EA128E}"/>
    <dgm:cxn modelId="{6F1AF12E-32D5-44D5-822A-D217B4E320D5}" srcId="{C3AAAE03-A033-4AAB-892A-15CDA34E49A3}" destId="{E83CA3C2-41D7-49AA-A02B-B56815D3B6DB}" srcOrd="8" destOrd="0" parTransId="{C98D6776-EB89-4CD0-B8AF-9F836136BFA3}" sibTransId="{07003CDD-94F6-465E-9376-5CADD523480C}"/>
    <dgm:cxn modelId="{D8201236-A8B4-4C3B-9855-91D87CD905A1}" srcId="{C3AAAE03-A033-4AAB-892A-15CDA34E49A3}" destId="{75A1CA5B-62DE-4DE8-A6E3-F434F8740D39}" srcOrd="7" destOrd="0" parTransId="{CC10E54C-951E-400D-82A0-62503B3E14D5}" sibTransId="{2B66726F-B0B1-46D8-85E9-F449B0F4A95C}"/>
    <dgm:cxn modelId="{7235403C-0044-4252-A656-52B181783831}" type="presOf" srcId="{C195506F-9EAE-4DFE-8C9D-8B92BD4D7461}" destId="{DC67FFD2-2B0A-41DD-BDAD-ECE074403328}" srcOrd="0" destOrd="0" presId="urn:microsoft.com/office/officeart/2005/8/layout/default"/>
    <dgm:cxn modelId="{597BE93D-599F-4F71-96C1-A4198E77EEB5}" type="presOf" srcId="{654B5B02-1F05-4147-86F7-00185F2C6946}" destId="{D67B346C-FE49-4924-8528-D5CC9081FAAB}" srcOrd="0" destOrd="0" presId="urn:microsoft.com/office/officeart/2005/8/layout/default"/>
    <dgm:cxn modelId="{5C315360-82CF-4213-BD9B-594B1D88B224}" type="presOf" srcId="{8C8866C1-65F4-47BA-B8E6-25218986CDE9}" destId="{137993C0-A600-48BF-8A42-0BB83D47A984}" srcOrd="0" destOrd="0" presId="urn:microsoft.com/office/officeart/2005/8/layout/default"/>
    <dgm:cxn modelId="{621B7C44-437F-4102-8D0F-595AF684E571}" srcId="{C3AAAE03-A033-4AAB-892A-15CDA34E49A3}" destId="{F193E5E8-F304-4CEC-8C6E-EFDD9E7EDA18}" srcOrd="4" destOrd="0" parTransId="{103B296F-A7A8-4F80-A83E-EC8253ECF0AF}" sibTransId="{4CB9D920-1838-4AA5-8430-5B8C1C3D2B9D}"/>
    <dgm:cxn modelId="{7812D249-1B97-421D-8CCF-4A32257A8914}" type="presOf" srcId="{8CF5D20D-0F58-4322-B897-2D52A4B99071}" destId="{70884106-B0F0-4E33-802D-6ACCC907C401}" srcOrd="0" destOrd="0" presId="urn:microsoft.com/office/officeart/2005/8/layout/default"/>
    <dgm:cxn modelId="{1241EE56-02D3-4027-AAAA-31668F357D4F}" type="presOf" srcId="{C3AAAE03-A033-4AAB-892A-15CDA34E49A3}" destId="{CFD1C379-062D-4460-983D-62851A0503EA}" srcOrd="0" destOrd="0" presId="urn:microsoft.com/office/officeart/2005/8/layout/default"/>
    <dgm:cxn modelId="{98700B7F-A085-4B9D-AFA3-C4EEE7F4175E}" srcId="{C3AAAE03-A033-4AAB-892A-15CDA34E49A3}" destId="{C195506F-9EAE-4DFE-8C9D-8B92BD4D7461}" srcOrd="1" destOrd="0" parTransId="{2E0A3539-B40F-418D-A9F6-B1BAA141C16A}" sibTransId="{402DB7AA-4868-48D5-A495-00649DC48D08}"/>
    <dgm:cxn modelId="{A99DA58D-6797-408D-87A1-F5E2213004CF}" type="presOf" srcId="{E83CA3C2-41D7-49AA-A02B-B56815D3B6DB}" destId="{4FC166C7-29DA-4A76-A143-EAE1DFBB29F3}" srcOrd="0" destOrd="0" presId="urn:microsoft.com/office/officeart/2005/8/layout/default"/>
    <dgm:cxn modelId="{337630BB-8167-489B-98DF-99E837F4AE3F}" type="presOf" srcId="{75A1CA5B-62DE-4DE8-A6E3-F434F8740D39}" destId="{4CFBF987-98A9-48F4-B4B7-530A6855C341}" srcOrd="0" destOrd="0" presId="urn:microsoft.com/office/officeart/2005/8/layout/default"/>
    <dgm:cxn modelId="{FA88A9C6-09B2-4EFB-9CF7-4686C303A00A}" type="presOf" srcId="{704B2ACE-A64E-466D-9371-861DEFB82194}" destId="{12A9ACD1-F0C3-4A57-83F3-DC7DF312EC65}" srcOrd="0" destOrd="0" presId="urn:microsoft.com/office/officeart/2005/8/layout/default"/>
    <dgm:cxn modelId="{7DEC09E3-E4AF-4DAE-BB4C-E103F006815F}" type="presOf" srcId="{F193E5E8-F304-4CEC-8C6E-EFDD9E7EDA18}" destId="{74D133B3-83B4-4A32-BD81-36755F37C2EC}" srcOrd="0" destOrd="0" presId="urn:microsoft.com/office/officeart/2005/8/layout/default"/>
    <dgm:cxn modelId="{8B5254E8-9CAF-4E60-A103-09FE54E4FAD4}" srcId="{C3AAAE03-A033-4AAB-892A-15CDA34E49A3}" destId="{8CF5D20D-0F58-4322-B897-2D52A4B99071}" srcOrd="3" destOrd="0" parTransId="{86517A61-FD72-4757-BB83-C2808509E160}" sibTransId="{03EAC15E-150A-475B-8249-59B2D1DB1666}"/>
    <dgm:cxn modelId="{38117AEA-275F-4AF7-B0CB-D3D636F4B359}" srcId="{C3AAAE03-A033-4AAB-892A-15CDA34E49A3}" destId="{654B5B02-1F05-4147-86F7-00185F2C6946}" srcOrd="2" destOrd="0" parTransId="{EB25AEBB-FA34-4267-96BA-40BCFDC92773}" sibTransId="{6C8B5860-60E7-427C-9EB4-75061519808A}"/>
    <dgm:cxn modelId="{4E0891F2-B85A-4E1E-8E14-3D262E6CEA33}" type="presOf" srcId="{4F1396F7-FBA7-407E-834F-6A4C4D6C6EAD}" destId="{1B004AF9-94A8-4C5E-9864-9FDB15713B23}" srcOrd="0" destOrd="0" presId="urn:microsoft.com/office/officeart/2005/8/layout/default"/>
    <dgm:cxn modelId="{FFEDE91C-F8B7-4359-AE09-423C2E9C2A89}" type="presParOf" srcId="{CFD1C379-062D-4460-983D-62851A0503EA}" destId="{137993C0-A600-48BF-8A42-0BB83D47A984}" srcOrd="0" destOrd="0" presId="urn:microsoft.com/office/officeart/2005/8/layout/default"/>
    <dgm:cxn modelId="{190D00F0-BC8E-429B-B95F-CE3B3BD16CC5}" type="presParOf" srcId="{CFD1C379-062D-4460-983D-62851A0503EA}" destId="{AD412C07-A5F9-4616-9352-857513B4E186}" srcOrd="1" destOrd="0" presId="urn:microsoft.com/office/officeart/2005/8/layout/default"/>
    <dgm:cxn modelId="{97A3C95B-F99B-4EA7-B085-A64F92602476}" type="presParOf" srcId="{CFD1C379-062D-4460-983D-62851A0503EA}" destId="{DC67FFD2-2B0A-41DD-BDAD-ECE074403328}" srcOrd="2" destOrd="0" presId="urn:microsoft.com/office/officeart/2005/8/layout/default"/>
    <dgm:cxn modelId="{EE98A30B-8CD4-4C94-9FD2-C594488D1292}" type="presParOf" srcId="{CFD1C379-062D-4460-983D-62851A0503EA}" destId="{7389388B-C4D7-484E-AE1A-0C605241A4C7}" srcOrd="3" destOrd="0" presId="urn:microsoft.com/office/officeart/2005/8/layout/default"/>
    <dgm:cxn modelId="{4DDB6EE1-CF7A-4201-8FED-834641E73D58}" type="presParOf" srcId="{CFD1C379-062D-4460-983D-62851A0503EA}" destId="{D67B346C-FE49-4924-8528-D5CC9081FAAB}" srcOrd="4" destOrd="0" presId="urn:microsoft.com/office/officeart/2005/8/layout/default"/>
    <dgm:cxn modelId="{242714BA-2646-4E9D-AA0A-7321FFE98A52}" type="presParOf" srcId="{CFD1C379-062D-4460-983D-62851A0503EA}" destId="{E70D77BD-4745-4A9B-A6F8-8362015002CD}" srcOrd="5" destOrd="0" presId="urn:microsoft.com/office/officeart/2005/8/layout/default"/>
    <dgm:cxn modelId="{648FF0B4-402B-4495-BD29-070ED2DCA4C0}" type="presParOf" srcId="{CFD1C379-062D-4460-983D-62851A0503EA}" destId="{70884106-B0F0-4E33-802D-6ACCC907C401}" srcOrd="6" destOrd="0" presId="urn:microsoft.com/office/officeart/2005/8/layout/default"/>
    <dgm:cxn modelId="{5C1F628F-54F4-4E71-BFCE-FF159652F675}" type="presParOf" srcId="{CFD1C379-062D-4460-983D-62851A0503EA}" destId="{F240721B-BD44-40A4-AB11-3ABF0D27715C}" srcOrd="7" destOrd="0" presId="urn:microsoft.com/office/officeart/2005/8/layout/default"/>
    <dgm:cxn modelId="{1442FDBA-1336-422F-9A5C-0B25FF9E6791}" type="presParOf" srcId="{CFD1C379-062D-4460-983D-62851A0503EA}" destId="{74D133B3-83B4-4A32-BD81-36755F37C2EC}" srcOrd="8" destOrd="0" presId="urn:microsoft.com/office/officeart/2005/8/layout/default"/>
    <dgm:cxn modelId="{E7ADE0F1-1963-4818-93AD-1BB064D818E3}" type="presParOf" srcId="{CFD1C379-062D-4460-983D-62851A0503EA}" destId="{404192D1-2C00-4AAE-BC65-FB3DDE6543D2}" srcOrd="9" destOrd="0" presId="urn:microsoft.com/office/officeart/2005/8/layout/default"/>
    <dgm:cxn modelId="{4322F241-FA8A-4B03-AC0D-53820041C2EC}" type="presParOf" srcId="{CFD1C379-062D-4460-983D-62851A0503EA}" destId="{12A9ACD1-F0C3-4A57-83F3-DC7DF312EC65}" srcOrd="10" destOrd="0" presId="urn:microsoft.com/office/officeart/2005/8/layout/default"/>
    <dgm:cxn modelId="{DB7BD46E-B851-4616-96EA-2C6FF90BF221}" type="presParOf" srcId="{CFD1C379-062D-4460-983D-62851A0503EA}" destId="{3840C4AF-61BB-4A5E-8E9C-7E4D484958A5}" srcOrd="11" destOrd="0" presId="urn:microsoft.com/office/officeart/2005/8/layout/default"/>
    <dgm:cxn modelId="{A01E84BD-3C65-461C-A548-3D3EC2F48E5F}" type="presParOf" srcId="{CFD1C379-062D-4460-983D-62851A0503EA}" destId="{1B004AF9-94A8-4C5E-9864-9FDB15713B23}" srcOrd="12" destOrd="0" presId="urn:microsoft.com/office/officeart/2005/8/layout/default"/>
    <dgm:cxn modelId="{B18B6B31-0677-4930-8F58-C96C2C03A82C}" type="presParOf" srcId="{CFD1C379-062D-4460-983D-62851A0503EA}" destId="{E2971E02-0197-4E9F-B847-49F2D43A5733}" srcOrd="13" destOrd="0" presId="urn:microsoft.com/office/officeart/2005/8/layout/default"/>
    <dgm:cxn modelId="{6625A764-507D-4AF5-BD5F-643B4B74340C}" type="presParOf" srcId="{CFD1C379-062D-4460-983D-62851A0503EA}" destId="{4CFBF987-98A9-48F4-B4B7-530A6855C341}" srcOrd="14" destOrd="0" presId="urn:microsoft.com/office/officeart/2005/8/layout/default"/>
    <dgm:cxn modelId="{E47A5B7C-4FA0-46D6-A553-766D8359F56E}" type="presParOf" srcId="{CFD1C379-062D-4460-983D-62851A0503EA}" destId="{6212216D-A324-4533-83AB-AA4C84C49CEE}" srcOrd="15" destOrd="0" presId="urn:microsoft.com/office/officeart/2005/8/layout/default"/>
    <dgm:cxn modelId="{339B1BA9-4963-40FD-A98F-9A4E88F87238}" type="presParOf" srcId="{CFD1C379-062D-4460-983D-62851A0503EA}" destId="{4FC166C7-29DA-4A76-A143-EAE1DFBB29F3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74D8EF-5E99-4E67-9C73-6913A117B40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3A13AA-BCC3-46E8-A769-410434916A06}">
      <dgm:prSet phldrT="[Текст]"/>
      <dgm:spPr>
        <a:solidFill>
          <a:schemeClr val="accent1">
            <a:lumMod val="5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>
              <a:solidFill>
                <a:schemeClr val="bg1"/>
              </a:solidFill>
            </a:rPr>
            <a:t>Для обеспечение качества воды и бесперебойной подачи услуг водоснабжения и бесперебойного отведения сточных вод</a:t>
          </a:r>
        </a:p>
      </dgm:t>
    </dgm:pt>
    <dgm:pt modelId="{03CDEB79-64F7-41CA-A23D-2EF185C4142B}" type="parTrans" cxnId="{F04B4F1C-EE6B-4491-ADE4-2221E8A530A3}">
      <dgm:prSet/>
      <dgm:spPr/>
      <dgm:t>
        <a:bodyPr/>
        <a:lstStyle/>
        <a:p>
          <a:endParaRPr lang="ru-RU"/>
        </a:p>
      </dgm:t>
    </dgm:pt>
    <dgm:pt modelId="{BFDF3C68-CE21-4F19-AE55-F299C147CF18}" type="sibTrans" cxnId="{F04B4F1C-EE6B-4491-ADE4-2221E8A530A3}">
      <dgm:prSet/>
      <dgm:spPr/>
      <dgm:t>
        <a:bodyPr/>
        <a:lstStyle/>
        <a:p>
          <a:endParaRPr lang="ru-RU"/>
        </a:p>
      </dgm:t>
    </dgm:pt>
    <dgm:pt modelId="{887CA9CF-B4C3-477F-B600-BF0625D6B976}">
      <dgm:prSet phldrT="[Текст]" custT="1"/>
      <dgm:spPr>
        <a:ln w="38100">
          <a:solidFill>
            <a:schemeClr val="accent5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just"/>
          <a:r>
            <a:rPr lang="ru-RU" sz="1400" b="1" dirty="0">
              <a:latin typeface="Arial Black" panose="020B0A04020102020204" pitchFamily="34" charset="0"/>
            </a:rPr>
            <a:t>повышение надежности эксплуатации сетей и сооружений водоснабжения и водоотведения</a:t>
          </a:r>
        </a:p>
      </dgm:t>
    </dgm:pt>
    <dgm:pt modelId="{E626C746-7927-4439-B83A-4F6A3CC31E7D}" type="parTrans" cxnId="{C04FB9AD-E803-40A2-A2C1-787A8C975656}">
      <dgm:prSet/>
      <dgm:spPr/>
      <dgm:t>
        <a:bodyPr/>
        <a:lstStyle/>
        <a:p>
          <a:endParaRPr lang="ru-RU"/>
        </a:p>
      </dgm:t>
    </dgm:pt>
    <dgm:pt modelId="{9CD975F0-9E91-46FC-A5CF-137532547281}" type="sibTrans" cxnId="{C04FB9AD-E803-40A2-A2C1-787A8C975656}">
      <dgm:prSet/>
      <dgm:spPr/>
      <dgm:t>
        <a:bodyPr/>
        <a:lstStyle/>
        <a:p>
          <a:endParaRPr lang="ru-RU"/>
        </a:p>
      </dgm:t>
    </dgm:pt>
    <dgm:pt modelId="{BD57742B-A012-450D-AA8F-FFE4AF5D97A4}">
      <dgm:prSet phldrT="[Текст]" custT="1"/>
      <dgm:spPr>
        <a:ln w="38100">
          <a:solidFill>
            <a:schemeClr val="accent5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just"/>
          <a:r>
            <a:rPr lang="ru-RU" sz="1400" b="1" dirty="0">
              <a:latin typeface="Arial Black" panose="020B0A04020102020204" pitchFamily="34" charset="0"/>
            </a:rPr>
            <a:t>исполнение инвестиционной программы, увеличение количества и охвата новой техникой и современными технологиями</a:t>
          </a:r>
        </a:p>
      </dgm:t>
    </dgm:pt>
    <dgm:pt modelId="{0A22C506-31E3-4089-B6D4-63104528F46E}" type="parTrans" cxnId="{516419FD-BB65-4A6E-AA6F-3E217A419986}">
      <dgm:prSet/>
      <dgm:spPr/>
      <dgm:t>
        <a:bodyPr/>
        <a:lstStyle/>
        <a:p>
          <a:endParaRPr lang="ru-RU"/>
        </a:p>
      </dgm:t>
    </dgm:pt>
    <dgm:pt modelId="{56F5F371-5F29-457D-ACA1-8F209E4B2AEF}" type="sibTrans" cxnId="{516419FD-BB65-4A6E-AA6F-3E217A419986}">
      <dgm:prSet/>
      <dgm:spPr/>
      <dgm:t>
        <a:bodyPr/>
        <a:lstStyle/>
        <a:p>
          <a:endParaRPr lang="ru-RU"/>
        </a:p>
      </dgm:t>
    </dgm:pt>
    <dgm:pt modelId="{E187D84E-04B5-4039-ACD9-4EA34CB56E65}">
      <dgm:prSet phldrT="[Текст]"/>
      <dgm:spPr>
        <a:solidFill>
          <a:schemeClr val="accent6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>
              <a:solidFill>
                <a:schemeClr val="bg1"/>
              </a:solidFill>
            </a:rPr>
            <a:t>Для перспективной деятельности предприятия необходимо</a:t>
          </a:r>
          <a:r>
            <a:rPr lang="ru-RU" dirty="0"/>
            <a:t>:</a:t>
          </a:r>
        </a:p>
      </dgm:t>
    </dgm:pt>
    <dgm:pt modelId="{14A0EF0E-781D-412F-9B0D-BC2E8C933D02}" type="parTrans" cxnId="{20CADFB3-F2A8-4C97-934B-2414E64E24BA}">
      <dgm:prSet/>
      <dgm:spPr/>
      <dgm:t>
        <a:bodyPr/>
        <a:lstStyle/>
        <a:p>
          <a:endParaRPr lang="ru-RU"/>
        </a:p>
      </dgm:t>
    </dgm:pt>
    <dgm:pt modelId="{53C2C29A-012F-4528-9B64-EF1EF85DFE1A}" type="sibTrans" cxnId="{20CADFB3-F2A8-4C97-934B-2414E64E24BA}">
      <dgm:prSet/>
      <dgm:spPr/>
      <dgm:t>
        <a:bodyPr/>
        <a:lstStyle/>
        <a:p>
          <a:endParaRPr lang="ru-RU"/>
        </a:p>
      </dgm:t>
    </dgm:pt>
    <dgm:pt modelId="{11AA233D-DD26-4DD3-B2D9-83AB974DDE6D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  <a:ln w="38100">
          <a:solidFill>
            <a:schemeClr val="accent6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just"/>
          <a:r>
            <a:rPr lang="ru-RU" sz="1400" b="1" dirty="0">
              <a:latin typeface="Arial Black" panose="020B0A04020102020204" pitchFamily="34" charset="0"/>
            </a:rPr>
            <a:t>повышение кадрового потенциала, уровня квалификации, привлечение квалифицированных специалистов</a:t>
          </a:r>
        </a:p>
      </dgm:t>
    </dgm:pt>
    <dgm:pt modelId="{E974E967-2EC2-4E11-89ED-7AE270D714C2}" type="parTrans" cxnId="{200C3754-88C1-4FCE-AFAB-35EBC392681F}">
      <dgm:prSet/>
      <dgm:spPr/>
      <dgm:t>
        <a:bodyPr/>
        <a:lstStyle/>
        <a:p>
          <a:endParaRPr lang="ru-RU"/>
        </a:p>
      </dgm:t>
    </dgm:pt>
    <dgm:pt modelId="{2A5CEFD7-07D5-4EDD-90B1-F95CE65A56EB}" type="sibTrans" cxnId="{200C3754-88C1-4FCE-AFAB-35EBC392681F}">
      <dgm:prSet/>
      <dgm:spPr/>
      <dgm:t>
        <a:bodyPr/>
        <a:lstStyle/>
        <a:p>
          <a:endParaRPr lang="ru-RU"/>
        </a:p>
      </dgm:t>
    </dgm:pt>
    <dgm:pt modelId="{7D5C3FF7-C4BD-4CEA-8B92-D916B2D73BD6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  <a:ln w="38100">
          <a:solidFill>
            <a:schemeClr val="accent6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just"/>
          <a:r>
            <a:rPr lang="ru-RU" sz="1400" b="1" dirty="0">
              <a:latin typeface="Arial Black" panose="020B0A04020102020204" pitchFamily="34" charset="0"/>
            </a:rPr>
            <a:t>стимулирование работников и создание благоприятных условий труда, способствующих повышению эффективности деятельности каждого работника</a:t>
          </a:r>
        </a:p>
      </dgm:t>
    </dgm:pt>
    <dgm:pt modelId="{D2DCCD6C-85E1-4B4F-A7FC-DE302CB24368}" type="parTrans" cxnId="{B8021822-76C2-497A-ACAA-5C9D980B5C5F}">
      <dgm:prSet/>
      <dgm:spPr/>
      <dgm:t>
        <a:bodyPr/>
        <a:lstStyle/>
        <a:p>
          <a:endParaRPr lang="ru-RU"/>
        </a:p>
      </dgm:t>
    </dgm:pt>
    <dgm:pt modelId="{0AB34A65-39BA-4176-85B9-8A27CFD8BA30}" type="sibTrans" cxnId="{B8021822-76C2-497A-ACAA-5C9D980B5C5F}">
      <dgm:prSet/>
      <dgm:spPr/>
      <dgm:t>
        <a:bodyPr/>
        <a:lstStyle/>
        <a:p>
          <a:endParaRPr lang="ru-RU"/>
        </a:p>
      </dgm:t>
    </dgm:pt>
    <dgm:pt modelId="{FAC3D257-1298-4AEB-8713-3FEE2181E106}">
      <dgm:prSet phldrT="[Текст]"/>
      <dgm:spPr>
        <a:solidFill>
          <a:schemeClr val="accent2">
            <a:lumMod val="5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/>
            <a:t>Утверждение Инвестиционной программы</a:t>
          </a:r>
        </a:p>
      </dgm:t>
    </dgm:pt>
    <dgm:pt modelId="{4B544010-425E-43F7-9179-3BC348B913DA}" type="parTrans" cxnId="{DE6886F1-F1D9-4FB6-AA7E-BEA4258CE2F9}">
      <dgm:prSet/>
      <dgm:spPr/>
      <dgm:t>
        <a:bodyPr/>
        <a:lstStyle/>
        <a:p>
          <a:endParaRPr lang="ru-RU"/>
        </a:p>
      </dgm:t>
    </dgm:pt>
    <dgm:pt modelId="{715B837F-0649-4A40-9DD5-29110A7CF6A7}" type="sibTrans" cxnId="{DE6886F1-F1D9-4FB6-AA7E-BEA4258CE2F9}">
      <dgm:prSet/>
      <dgm:spPr/>
      <dgm:t>
        <a:bodyPr/>
        <a:lstStyle/>
        <a:p>
          <a:endParaRPr lang="ru-RU"/>
        </a:p>
      </dgm:t>
    </dgm:pt>
    <dgm:pt modelId="{2FCA762E-6F5D-4BAB-93DF-CB77C2858D33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  <a:ln w="38100">
          <a:solidFill>
            <a:schemeClr val="accent2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just"/>
          <a:endParaRPr lang="ru-RU" sz="1400" dirty="0"/>
        </a:p>
      </dgm:t>
    </dgm:pt>
    <dgm:pt modelId="{126C1CBF-D9B9-4D10-8891-8E8149D3F209}" type="parTrans" cxnId="{8D094825-8288-41E9-BAAD-089C385D9958}">
      <dgm:prSet/>
      <dgm:spPr/>
      <dgm:t>
        <a:bodyPr/>
        <a:lstStyle/>
        <a:p>
          <a:endParaRPr lang="ru-RU"/>
        </a:p>
      </dgm:t>
    </dgm:pt>
    <dgm:pt modelId="{05628E8F-8527-4C5F-9BE7-7E5F355742D9}" type="sibTrans" cxnId="{8D094825-8288-41E9-BAAD-089C385D9958}">
      <dgm:prSet/>
      <dgm:spPr/>
      <dgm:t>
        <a:bodyPr/>
        <a:lstStyle/>
        <a:p>
          <a:endParaRPr lang="ru-RU"/>
        </a:p>
      </dgm:t>
    </dgm:pt>
    <dgm:pt modelId="{0CD9369B-F02A-45B0-BB84-EBE00380BE43}">
      <dgm:prSet custT="1"/>
      <dgm:spPr>
        <a:solidFill>
          <a:schemeClr val="accent2">
            <a:lumMod val="20000"/>
            <a:lumOff val="80000"/>
            <a:alpha val="90000"/>
          </a:schemeClr>
        </a:solidFill>
        <a:ln w="38100">
          <a:solidFill>
            <a:schemeClr val="accent2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just"/>
          <a:r>
            <a:rPr lang="ru-RU" sz="1400" b="1" dirty="0">
              <a:latin typeface="Arial Black" panose="020B0A04020102020204" pitchFamily="34" charset="0"/>
            </a:rPr>
            <a:t>Приказом Департамента Комитета по регулированию естественных монополий Министерства Национальной экономики РК по Павлодарской области утверждена Инвестиционная программа на услуги по подаче воды по распределительным сетям и отводу и очистке сточных вод на  2025 год в размере </a:t>
          </a:r>
          <a:r>
            <a:rPr lang="ru-RU" sz="1400" b="1" dirty="0">
              <a:solidFill>
                <a:srgbClr val="FF0000"/>
              </a:solidFill>
              <a:latin typeface="Arial Black" panose="020B0A04020102020204" pitchFamily="34" charset="0"/>
            </a:rPr>
            <a:t>4 121 050,52</a:t>
          </a:r>
          <a:r>
            <a:rPr lang="ru-RU" sz="1400" b="1" dirty="0">
              <a:latin typeface="Arial Black" panose="020B0A04020102020204" pitchFamily="34" charset="0"/>
            </a:rPr>
            <a:t>млн. тенге</a:t>
          </a:r>
        </a:p>
      </dgm:t>
    </dgm:pt>
    <dgm:pt modelId="{94E9BFB9-B8FC-43AC-B3E5-E20404673472}" type="parTrans" cxnId="{5D4A2F6C-3DB3-411A-958C-DDE55E2CF680}">
      <dgm:prSet/>
      <dgm:spPr/>
      <dgm:t>
        <a:bodyPr/>
        <a:lstStyle/>
        <a:p>
          <a:endParaRPr lang="ru-RU"/>
        </a:p>
      </dgm:t>
    </dgm:pt>
    <dgm:pt modelId="{2273E6DF-C8CF-4F3D-91BB-99BBB593829B}" type="sibTrans" cxnId="{5D4A2F6C-3DB3-411A-958C-DDE55E2CF680}">
      <dgm:prSet/>
      <dgm:spPr/>
      <dgm:t>
        <a:bodyPr/>
        <a:lstStyle/>
        <a:p>
          <a:endParaRPr lang="ru-RU"/>
        </a:p>
      </dgm:t>
    </dgm:pt>
    <dgm:pt modelId="{2BCFC3EE-93FE-45C0-B681-B505F4285066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  <a:ln w="38100">
          <a:solidFill>
            <a:schemeClr val="accent6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just"/>
          <a:r>
            <a:rPr lang="ru-RU" sz="1400" b="1" dirty="0">
              <a:solidFill>
                <a:schemeClr val="tx1"/>
              </a:solidFill>
              <a:latin typeface="Arial Black" panose="020B0A04020102020204" pitchFamily="34" charset="0"/>
            </a:rPr>
            <a:t>утверждение тарифов на 2026-2030 годы, с учетом роста цен на сырье, материалы, топливо и энергию, с учетом уровня инвестиционной программы</a:t>
          </a:r>
        </a:p>
      </dgm:t>
    </dgm:pt>
    <dgm:pt modelId="{1BF29E17-DA3A-4159-82F8-D83D7693A914}" type="parTrans" cxnId="{9FD32F6C-C476-4F62-872E-235096DFB1BF}">
      <dgm:prSet/>
      <dgm:spPr/>
      <dgm:t>
        <a:bodyPr/>
        <a:lstStyle/>
        <a:p>
          <a:endParaRPr lang="ru-RU"/>
        </a:p>
      </dgm:t>
    </dgm:pt>
    <dgm:pt modelId="{98C51E74-ABB2-4AE2-8F6F-BBC1D83B756B}" type="sibTrans" cxnId="{9FD32F6C-C476-4F62-872E-235096DFB1BF}">
      <dgm:prSet/>
      <dgm:spPr/>
      <dgm:t>
        <a:bodyPr/>
        <a:lstStyle/>
        <a:p>
          <a:endParaRPr lang="ru-RU"/>
        </a:p>
      </dgm:t>
    </dgm:pt>
    <dgm:pt modelId="{DF44C82E-DED4-41E3-80B1-4B833D2ABD57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  <a:ln w="38100">
          <a:solidFill>
            <a:schemeClr val="accent6">
              <a:lumMod val="50000"/>
              <a:alpha val="9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just"/>
          <a:r>
            <a:rPr lang="ru-RU" sz="1400" b="1" dirty="0">
              <a:solidFill>
                <a:schemeClr val="tx1"/>
              </a:solidFill>
              <a:latin typeface="Arial Black" panose="020B0A04020102020204" pitchFamily="34" charset="0"/>
            </a:rPr>
            <a:t>реализация дополнительных мероприятий инвестиционной программы по программе </a:t>
          </a:r>
          <a:r>
            <a:rPr lang="ru-RU" sz="1400" b="1" dirty="0">
              <a:solidFill>
                <a:srgbClr val="FF0000"/>
              </a:solidFill>
              <a:latin typeface="Arial Black" panose="020B0A04020102020204" pitchFamily="34" charset="0"/>
            </a:rPr>
            <a:t>«Тариф в обмен на инвестиции»</a:t>
          </a:r>
        </a:p>
      </dgm:t>
    </dgm:pt>
    <dgm:pt modelId="{EFC1B071-43A3-4D3D-BD36-3E9C2C7E03A5}" type="parTrans" cxnId="{DBC3FF09-302E-44E4-81A6-C46C7E876788}">
      <dgm:prSet/>
      <dgm:spPr/>
      <dgm:t>
        <a:bodyPr/>
        <a:lstStyle/>
        <a:p>
          <a:endParaRPr lang="ru-RU"/>
        </a:p>
      </dgm:t>
    </dgm:pt>
    <dgm:pt modelId="{05AEFB85-4901-4472-8B15-393E7D458F20}" type="sibTrans" cxnId="{DBC3FF09-302E-44E4-81A6-C46C7E876788}">
      <dgm:prSet/>
      <dgm:spPr/>
      <dgm:t>
        <a:bodyPr/>
        <a:lstStyle/>
        <a:p>
          <a:endParaRPr lang="ru-RU"/>
        </a:p>
      </dgm:t>
    </dgm:pt>
    <dgm:pt modelId="{9982401B-1C62-47C0-983B-2E0E29BEF7CE}" type="pres">
      <dgm:prSet presAssocID="{D974D8EF-5E99-4E67-9C73-6913A117B40D}" presName="Name0" presStyleCnt="0">
        <dgm:presLayoutVars>
          <dgm:dir/>
          <dgm:animLvl val="lvl"/>
          <dgm:resizeHandles val="exact"/>
        </dgm:presLayoutVars>
      </dgm:prSet>
      <dgm:spPr/>
    </dgm:pt>
    <dgm:pt modelId="{25B32B19-4E53-48F6-879C-0A7AB969527F}" type="pres">
      <dgm:prSet presAssocID="{703A13AA-BCC3-46E8-A769-410434916A06}" presName="linNode" presStyleCnt="0"/>
      <dgm:spPr/>
    </dgm:pt>
    <dgm:pt modelId="{8E8ABDF4-F8FC-451C-A70C-A1313764EE07}" type="pres">
      <dgm:prSet presAssocID="{703A13AA-BCC3-46E8-A769-410434916A06}" presName="parentText" presStyleLbl="node1" presStyleIdx="0" presStyleCnt="3" custScaleX="89969" custScaleY="78859">
        <dgm:presLayoutVars>
          <dgm:chMax val="1"/>
          <dgm:bulletEnabled val="1"/>
        </dgm:presLayoutVars>
      </dgm:prSet>
      <dgm:spPr/>
    </dgm:pt>
    <dgm:pt modelId="{762CA8F3-F9EF-4BC1-BE6A-12F2E0FA26EA}" type="pres">
      <dgm:prSet presAssocID="{703A13AA-BCC3-46E8-A769-410434916A06}" presName="descendantText" presStyleLbl="alignAccFollowNode1" presStyleIdx="0" presStyleCnt="3" custScaleY="86537">
        <dgm:presLayoutVars>
          <dgm:bulletEnabled val="1"/>
        </dgm:presLayoutVars>
      </dgm:prSet>
      <dgm:spPr/>
    </dgm:pt>
    <dgm:pt modelId="{4223E3F8-23CE-41F0-9D19-EFA56ABF4F6D}" type="pres">
      <dgm:prSet presAssocID="{BFDF3C68-CE21-4F19-AE55-F299C147CF18}" presName="sp" presStyleCnt="0"/>
      <dgm:spPr/>
    </dgm:pt>
    <dgm:pt modelId="{86F3F00E-C87F-4020-8A70-F57B53B8143B}" type="pres">
      <dgm:prSet presAssocID="{E187D84E-04B5-4039-ACD9-4EA34CB56E65}" presName="linNode" presStyleCnt="0"/>
      <dgm:spPr/>
    </dgm:pt>
    <dgm:pt modelId="{D22ED766-7BA2-43A3-AC28-B9C9664A7ABA}" type="pres">
      <dgm:prSet presAssocID="{E187D84E-04B5-4039-ACD9-4EA34CB56E65}" presName="parentText" presStyleLbl="node1" presStyleIdx="1" presStyleCnt="3" custScaleX="90248" custScaleY="73130">
        <dgm:presLayoutVars>
          <dgm:chMax val="1"/>
          <dgm:bulletEnabled val="1"/>
        </dgm:presLayoutVars>
      </dgm:prSet>
      <dgm:spPr/>
    </dgm:pt>
    <dgm:pt modelId="{78C3CA8B-E3C0-4B82-83EB-197DD6654F17}" type="pres">
      <dgm:prSet presAssocID="{E187D84E-04B5-4039-ACD9-4EA34CB56E65}" presName="descendantText" presStyleLbl="alignAccFollowNode1" presStyleIdx="1" presStyleCnt="3" custScaleX="100688" custScaleY="157521">
        <dgm:presLayoutVars>
          <dgm:bulletEnabled val="1"/>
        </dgm:presLayoutVars>
      </dgm:prSet>
      <dgm:spPr/>
    </dgm:pt>
    <dgm:pt modelId="{7AF84724-DE95-417F-A305-8C9A549ED1EF}" type="pres">
      <dgm:prSet presAssocID="{53C2C29A-012F-4528-9B64-EF1EF85DFE1A}" presName="sp" presStyleCnt="0"/>
      <dgm:spPr/>
    </dgm:pt>
    <dgm:pt modelId="{2937CDA0-D9F1-4447-97CE-4685A0F01768}" type="pres">
      <dgm:prSet presAssocID="{FAC3D257-1298-4AEB-8713-3FEE2181E106}" presName="linNode" presStyleCnt="0"/>
      <dgm:spPr/>
    </dgm:pt>
    <dgm:pt modelId="{22C80447-A35E-4334-8B38-D7FF5773144F}" type="pres">
      <dgm:prSet presAssocID="{FAC3D257-1298-4AEB-8713-3FEE2181E106}" presName="parentText" presStyleLbl="node1" presStyleIdx="2" presStyleCnt="3" custScaleX="91796" custScaleY="62611">
        <dgm:presLayoutVars>
          <dgm:chMax val="1"/>
          <dgm:bulletEnabled val="1"/>
        </dgm:presLayoutVars>
      </dgm:prSet>
      <dgm:spPr/>
    </dgm:pt>
    <dgm:pt modelId="{1F7420EF-B81E-412A-8F3F-635159EE3813}" type="pres">
      <dgm:prSet presAssocID="{FAC3D257-1298-4AEB-8713-3FEE2181E106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DBC3FF09-302E-44E4-81A6-C46C7E876788}" srcId="{E187D84E-04B5-4039-ACD9-4EA34CB56E65}" destId="{DF44C82E-DED4-41E3-80B1-4B833D2ABD57}" srcOrd="3" destOrd="0" parTransId="{EFC1B071-43A3-4D3D-BD36-3E9C2C7E03A5}" sibTransId="{05AEFB85-4901-4472-8B15-393E7D458F20}"/>
    <dgm:cxn modelId="{F04B4F1C-EE6B-4491-ADE4-2221E8A530A3}" srcId="{D974D8EF-5E99-4E67-9C73-6913A117B40D}" destId="{703A13AA-BCC3-46E8-A769-410434916A06}" srcOrd="0" destOrd="0" parTransId="{03CDEB79-64F7-41CA-A23D-2EF185C4142B}" sibTransId="{BFDF3C68-CE21-4F19-AE55-F299C147CF18}"/>
    <dgm:cxn modelId="{B8021822-76C2-497A-ACAA-5C9D980B5C5F}" srcId="{E187D84E-04B5-4039-ACD9-4EA34CB56E65}" destId="{7D5C3FF7-C4BD-4CEA-8B92-D916B2D73BD6}" srcOrd="1" destOrd="0" parTransId="{D2DCCD6C-85E1-4B4F-A7FC-DE302CB24368}" sibTransId="{0AB34A65-39BA-4176-85B9-8A27CFD8BA30}"/>
    <dgm:cxn modelId="{8D094825-8288-41E9-BAAD-089C385D9958}" srcId="{FAC3D257-1298-4AEB-8713-3FEE2181E106}" destId="{2FCA762E-6F5D-4BAB-93DF-CB77C2858D33}" srcOrd="0" destOrd="0" parTransId="{126C1CBF-D9B9-4D10-8891-8E8149D3F209}" sibTransId="{05628E8F-8527-4C5F-9BE7-7E5F355742D9}"/>
    <dgm:cxn modelId="{FDDD8328-36B7-4E2A-8084-189864E33F84}" type="presOf" srcId="{2BCFC3EE-93FE-45C0-B681-B505F4285066}" destId="{78C3CA8B-E3C0-4B82-83EB-197DD6654F17}" srcOrd="0" destOrd="2" presId="urn:microsoft.com/office/officeart/2005/8/layout/vList5"/>
    <dgm:cxn modelId="{FD8AC22B-D09A-4593-9E44-CD320BF1284B}" type="presOf" srcId="{7D5C3FF7-C4BD-4CEA-8B92-D916B2D73BD6}" destId="{78C3CA8B-E3C0-4B82-83EB-197DD6654F17}" srcOrd="0" destOrd="1" presId="urn:microsoft.com/office/officeart/2005/8/layout/vList5"/>
    <dgm:cxn modelId="{4794702C-B411-41C0-83AC-B314E442934E}" type="presOf" srcId="{11AA233D-DD26-4DD3-B2D9-83AB974DDE6D}" destId="{78C3CA8B-E3C0-4B82-83EB-197DD6654F17}" srcOrd="0" destOrd="0" presId="urn:microsoft.com/office/officeart/2005/8/layout/vList5"/>
    <dgm:cxn modelId="{5D4A2F6C-3DB3-411A-958C-DDE55E2CF680}" srcId="{FAC3D257-1298-4AEB-8713-3FEE2181E106}" destId="{0CD9369B-F02A-45B0-BB84-EBE00380BE43}" srcOrd="1" destOrd="0" parTransId="{94E9BFB9-B8FC-43AC-B3E5-E20404673472}" sibTransId="{2273E6DF-C8CF-4F3D-91BB-99BBB593829B}"/>
    <dgm:cxn modelId="{9FD32F6C-C476-4F62-872E-235096DFB1BF}" srcId="{E187D84E-04B5-4039-ACD9-4EA34CB56E65}" destId="{2BCFC3EE-93FE-45C0-B681-B505F4285066}" srcOrd="2" destOrd="0" parTransId="{1BF29E17-DA3A-4159-82F8-D83D7693A914}" sibTransId="{98C51E74-ABB2-4AE2-8F6F-BBC1D83B756B}"/>
    <dgm:cxn modelId="{2BF1F14E-9B54-43D2-93E0-6537E3E608E6}" type="presOf" srcId="{E187D84E-04B5-4039-ACD9-4EA34CB56E65}" destId="{D22ED766-7BA2-43A3-AC28-B9C9664A7ABA}" srcOrd="0" destOrd="0" presId="urn:microsoft.com/office/officeart/2005/8/layout/vList5"/>
    <dgm:cxn modelId="{B2D0836F-0001-477F-92BA-9E177F5F7360}" type="presOf" srcId="{DF44C82E-DED4-41E3-80B1-4B833D2ABD57}" destId="{78C3CA8B-E3C0-4B82-83EB-197DD6654F17}" srcOrd="0" destOrd="3" presId="urn:microsoft.com/office/officeart/2005/8/layout/vList5"/>
    <dgm:cxn modelId="{D5DE5851-3B09-4146-B9E1-97778B2985FB}" type="presOf" srcId="{D974D8EF-5E99-4E67-9C73-6913A117B40D}" destId="{9982401B-1C62-47C0-983B-2E0E29BEF7CE}" srcOrd="0" destOrd="0" presId="urn:microsoft.com/office/officeart/2005/8/layout/vList5"/>
    <dgm:cxn modelId="{200C3754-88C1-4FCE-AFAB-35EBC392681F}" srcId="{E187D84E-04B5-4039-ACD9-4EA34CB56E65}" destId="{11AA233D-DD26-4DD3-B2D9-83AB974DDE6D}" srcOrd="0" destOrd="0" parTransId="{E974E967-2EC2-4E11-89ED-7AE270D714C2}" sibTransId="{2A5CEFD7-07D5-4EDD-90B1-F95CE65A56EB}"/>
    <dgm:cxn modelId="{77EDDD92-9087-4741-9FBE-0DFB5B756171}" type="presOf" srcId="{0CD9369B-F02A-45B0-BB84-EBE00380BE43}" destId="{1F7420EF-B81E-412A-8F3F-635159EE3813}" srcOrd="0" destOrd="1" presId="urn:microsoft.com/office/officeart/2005/8/layout/vList5"/>
    <dgm:cxn modelId="{D768F094-E327-4B5A-B05E-440303B6A77A}" type="presOf" srcId="{FAC3D257-1298-4AEB-8713-3FEE2181E106}" destId="{22C80447-A35E-4334-8B38-D7FF5773144F}" srcOrd="0" destOrd="0" presId="urn:microsoft.com/office/officeart/2005/8/layout/vList5"/>
    <dgm:cxn modelId="{C04FB9AD-E803-40A2-A2C1-787A8C975656}" srcId="{703A13AA-BCC3-46E8-A769-410434916A06}" destId="{887CA9CF-B4C3-477F-B600-BF0625D6B976}" srcOrd="0" destOrd="0" parTransId="{E626C746-7927-4439-B83A-4F6A3CC31E7D}" sibTransId="{9CD975F0-9E91-46FC-A5CF-137532547281}"/>
    <dgm:cxn modelId="{20CADFB3-F2A8-4C97-934B-2414E64E24BA}" srcId="{D974D8EF-5E99-4E67-9C73-6913A117B40D}" destId="{E187D84E-04B5-4039-ACD9-4EA34CB56E65}" srcOrd="1" destOrd="0" parTransId="{14A0EF0E-781D-412F-9B0D-BC2E8C933D02}" sibTransId="{53C2C29A-012F-4528-9B64-EF1EF85DFE1A}"/>
    <dgm:cxn modelId="{6C1CCFB9-9AE5-4D9F-AC81-091492C55140}" type="presOf" srcId="{2FCA762E-6F5D-4BAB-93DF-CB77C2858D33}" destId="{1F7420EF-B81E-412A-8F3F-635159EE3813}" srcOrd="0" destOrd="0" presId="urn:microsoft.com/office/officeart/2005/8/layout/vList5"/>
    <dgm:cxn modelId="{643484BA-69A1-495E-9409-BAEE824F08B2}" type="presOf" srcId="{BD57742B-A012-450D-AA8F-FFE4AF5D97A4}" destId="{762CA8F3-F9EF-4BC1-BE6A-12F2E0FA26EA}" srcOrd="0" destOrd="1" presId="urn:microsoft.com/office/officeart/2005/8/layout/vList5"/>
    <dgm:cxn modelId="{28A07AF0-3F3D-40C2-9A22-142102E49ECF}" type="presOf" srcId="{887CA9CF-B4C3-477F-B600-BF0625D6B976}" destId="{762CA8F3-F9EF-4BC1-BE6A-12F2E0FA26EA}" srcOrd="0" destOrd="0" presId="urn:microsoft.com/office/officeart/2005/8/layout/vList5"/>
    <dgm:cxn modelId="{DE6886F1-F1D9-4FB6-AA7E-BEA4258CE2F9}" srcId="{D974D8EF-5E99-4E67-9C73-6913A117B40D}" destId="{FAC3D257-1298-4AEB-8713-3FEE2181E106}" srcOrd="2" destOrd="0" parTransId="{4B544010-425E-43F7-9179-3BC348B913DA}" sibTransId="{715B837F-0649-4A40-9DD5-29110A7CF6A7}"/>
    <dgm:cxn modelId="{497ED9F3-926C-477B-AA21-2A9D0B24A2F8}" type="presOf" srcId="{703A13AA-BCC3-46E8-A769-410434916A06}" destId="{8E8ABDF4-F8FC-451C-A70C-A1313764EE07}" srcOrd="0" destOrd="0" presId="urn:microsoft.com/office/officeart/2005/8/layout/vList5"/>
    <dgm:cxn modelId="{516419FD-BB65-4A6E-AA6F-3E217A419986}" srcId="{703A13AA-BCC3-46E8-A769-410434916A06}" destId="{BD57742B-A012-450D-AA8F-FFE4AF5D97A4}" srcOrd="1" destOrd="0" parTransId="{0A22C506-31E3-4089-B6D4-63104528F46E}" sibTransId="{56F5F371-5F29-457D-ACA1-8F209E4B2AEF}"/>
    <dgm:cxn modelId="{1817598A-356E-4B0F-9B1F-733DCC06A8EF}" type="presParOf" srcId="{9982401B-1C62-47C0-983B-2E0E29BEF7CE}" destId="{25B32B19-4E53-48F6-879C-0A7AB969527F}" srcOrd="0" destOrd="0" presId="urn:microsoft.com/office/officeart/2005/8/layout/vList5"/>
    <dgm:cxn modelId="{E713BADD-5D2C-4905-B503-1160DD05F3C5}" type="presParOf" srcId="{25B32B19-4E53-48F6-879C-0A7AB969527F}" destId="{8E8ABDF4-F8FC-451C-A70C-A1313764EE07}" srcOrd="0" destOrd="0" presId="urn:microsoft.com/office/officeart/2005/8/layout/vList5"/>
    <dgm:cxn modelId="{2E8D900B-C924-4343-9077-8E4043C8C73D}" type="presParOf" srcId="{25B32B19-4E53-48F6-879C-0A7AB969527F}" destId="{762CA8F3-F9EF-4BC1-BE6A-12F2E0FA26EA}" srcOrd="1" destOrd="0" presId="urn:microsoft.com/office/officeart/2005/8/layout/vList5"/>
    <dgm:cxn modelId="{5260E567-E988-4460-8D6B-3E5EB125470C}" type="presParOf" srcId="{9982401B-1C62-47C0-983B-2E0E29BEF7CE}" destId="{4223E3F8-23CE-41F0-9D19-EFA56ABF4F6D}" srcOrd="1" destOrd="0" presId="urn:microsoft.com/office/officeart/2005/8/layout/vList5"/>
    <dgm:cxn modelId="{4A3FB728-9C11-4AE8-91A3-EF6500655C17}" type="presParOf" srcId="{9982401B-1C62-47C0-983B-2E0E29BEF7CE}" destId="{86F3F00E-C87F-4020-8A70-F57B53B8143B}" srcOrd="2" destOrd="0" presId="urn:microsoft.com/office/officeart/2005/8/layout/vList5"/>
    <dgm:cxn modelId="{B7C84F22-4242-4209-B982-B12264F286BC}" type="presParOf" srcId="{86F3F00E-C87F-4020-8A70-F57B53B8143B}" destId="{D22ED766-7BA2-43A3-AC28-B9C9664A7ABA}" srcOrd="0" destOrd="0" presId="urn:microsoft.com/office/officeart/2005/8/layout/vList5"/>
    <dgm:cxn modelId="{B4F7B32C-53DC-4BA1-A514-C6B7FB8D046E}" type="presParOf" srcId="{86F3F00E-C87F-4020-8A70-F57B53B8143B}" destId="{78C3CA8B-E3C0-4B82-83EB-197DD6654F17}" srcOrd="1" destOrd="0" presId="urn:microsoft.com/office/officeart/2005/8/layout/vList5"/>
    <dgm:cxn modelId="{1868C72D-14FB-4606-90FD-19B6B53243D2}" type="presParOf" srcId="{9982401B-1C62-47C0-983B-2E0E29BEF7CE}" destId="{7AF84724-DE95-417F-A305-8C9A549ED1EF}" srcOrd="3" destOrd="0" presId="urn:microsoft.com/office/officeart/2005/8/layout/vList5"/>
    <dgm:cxn modelId="{2171E206-5539-49BE-83F1-EA58EC258074}" type="presParOf" srcId="{9982401B-1C62-47C0-983B-2E0E29BEF7CE}" destId="{2937CDA0-D9F1-4447-97CE-4685A0F01768}" srcOrd="4" destOrd="0" presId="urn:microsoft.com/office/officeart/2005/8/layout/vList5"/>
    <dgm:cxn modelId="{1E874E09-D3D0-4D28-A5CB-E09810044821}" type="presParOf" srcId="{2937CDA0-D9F1-4447-97CE-4685A0F01768}" destId="{22C80447-A35E-4334-8B38-D7FF5773144F}" srcOrd="0" destOrd="0" presId="urn:microsoft.com/office/officeart/2005/8/layout/vList5"/>
    <dgm:cxn modelId="{5B73C3C5-F08A-4F29-89A6-323A6C0B1788}" type="presParOf" srcId="{2937CDA0-D9F1-4447-97CE-4685A0F01768}" destId="{1F7420EF-B81E-412A-8F3F-635159EE381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DEF6C-2C56-4FCF-9398-EE43D136F36B}">
      <dsp:nvSpPr>
        <dsp:cNvPr id="0" name=""/>
        <dsp:cNvSpPr/>
      </dsp:nvSpPr>
      <dsp:spPr>
        <a:xfrm>
          <a:off x="2749" y="28816"/>
          <a:ext cx="11858620" cy="4141947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ru-RU" sz="2000" b="1" kern="1200" dirty="0">
              <a:solidFill>
                <a:srgbClr val="C00000"/>
              </a:solidFill>
              <a:latin typeface="Arial Black" panose="020B0A04020102020204" pitchFamily="34" charset="0"/>
              <a:cs typeface="Aharoni" panose="02010803020104030203" pitchFamily="2" charset="-79"/>
            </a:rPr>
            <a:t>Регулируемые виды деятельности: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ru-RU" sz="2000" b="1" kern="12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rPr>
            <a:t>Подача питьевой воды по распределительным сетям ;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endParaRPr lang="ru-RU" sz="2000" b="1" kern="1200" dirty="0">
            <a:solidFill>
              <a:schemeClr val="accent5">
                <a:lumMod val="50000"/>
              </a:schemeClr>
            </a:solidFill>
            <a:latin typeface="Arial Black" panose="020B0A04020102020204" pitchFamily="34" charset="0"/>
            <a:cs typeface="Aharoni" panose="02010803020104030203" pitchFamily="2" charset="-79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ru-RU" sz="2000" b="1" kern="12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rPr>
            <a:t>Подача технической воды по распределительным сетям (на нужды населения, на производственные нужды)</a:t>
          </a:r>
          <a:endParaRPr lang="en-US" sz="2000" b="1" kern="1200" dirty="0">
            <a:solidFill>
              <a:schemeClr val="accent5">
                <a:lumMod val="50000"/>
              </a:schemeClr>
            </a:solidFill>
            <a:latin typeface="Arial Black" panose="020B0A04020102020204" pitchFamily="34" charset="0"/>
            <a:cs typeface="Aharoni" panose="02010803020104030203" pitchFamily="2" charset="-79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ru-RU" sz="20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Основными</a:t>
          </a: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потребителями технической воды являются: АО «Алюминий Казахстана», ТЭЦ-1, ТЭЦ-2 и ПФ ТОО «</a:t>
          </a:r>
          <a:r>
            <a:rPr lang="en-US" sz="2000" b="1" kern="120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KSP Steel</a:t>
          </a:r>
          <a:r>
            <a:rPr lang="ru-RU" sz="2000" b="1" kern="120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», </a:t>
          </a:r>
          <a:r>
            <a:rPr lang="ru-RU" sz="20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 в летнее время общества садоводов </a:t>
          </a:r>
          <a:r>
            <a:rPr lang="ru-RU" sz="2000" b="1" kern="12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rPr>
            <a:t>;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endParaRPr lang="ru-RU" sz="2000" b="1" kern="1200" dirty="0">
            <a:solidFill>
              <a:schemeClr val="accent5">
                <a:lumMod val="50000"/>
              </a:schemeClr>
            </a:solidFill>
            <a:latin typeface="Arial Black" panose="020B0A04020102020204" pitchFamily="34" charset="0"/>
            <a:cs typeface="Aharoni" panose="02010803020104030203" pitchFamily="2" charset="-79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ru-RU" sz="2000" b="1" kern="12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rPr>
            <a:t>Отвод и очистка сточных вод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/>
        </a:p>
      </dsp:txBody>
      <dsp:txXfrm>
        <a:off x="2749" y="28816"/>
        <a:ext cx="11858620" cy="4141947"/>
      </dsp:txXfrm>
    </dsp:sp>
    <dsp:sp modelId="{E495B44E-68E4-4ADF-A839-09F5DDCCABB2}">
      <dsp:nvSpPr>
        <dsp:cNvPr id="0" name=""/>
        <dsp:cNvSpPr/>
      </dsp:nvSpPr>
      <dsp:spPr>
        <a:xfrm>
          <a:off x="298934" y="4560635"/>
          <a:ext cx="11266250" cy="754072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rPr>
            <a:t>виды деятельности, не относящиеся к регулируемым услугам </a:t>
          </a:r>
          <a:endParaRPr lang="ru-RU" sz="1600" b="1" kern="1200" dirty="0">
            <a:solidFill>
              <a:schemeClr val="tx1"/>
            </a:solidFill>
            <a:latin typeface="Arial Black" panose="020B0A040201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solidFill>
              <a:schemeClr val="tx1"/>
            </a:solidFill>
            <a:latin typeface="Arial Black" panose="020B0A04020102020204" pitchFamily="34" charset="0"/>
          </a:endParaRPr>
        </a:p>
      </dsp:txBody>
      <dsp:txXfrm>
        <a:off x="298934" y="4560635"/>
        <a:ext cx="11266250" cy="7540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7993C0-A600-48BF-8A42-0BB83D47A984}">
      <dsp:nvSpPr>
        <dsp:cNvPr id="0" name=""/>
        <dsp:cNvSpPr/>
      </dsp:nvSpPr>
      <dsp:spPr>
        <a:xfrm>
          <a:off x="265887" y="116"/>
          <a:ext cx="2644340" cy="1586604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Arial Black" panose="020B0A04020102020204" pitchFamily="34" charset="0"/>
            </a:rPr>
            <a:t>423 700 м3 </a:t>
          </a: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в сутки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altLang="ru-RU" sz="14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Мощность насосной станции первого подъема</a:t>
          </a:r>
          <a:endParaRPr lang="ru-RU" sz="1400" kern="1200" dirty="0">
            <a:latin typeface="Arial Black" panose="020B0A04020102020204" pitchFamily="34" charset="0"/>
          </a:endParaRPr>
        </a:p>
      </dsp:txBody>
      <dsp:txXfrm>
        <a:off x="265887" y="116"/>
        <a:ext cx="2644340" cy="1586604"/>
      </dsp:txXfrm>
    </dsp:sp>
    <dsp:sp modelId="{DC67FFD2-2B0A-41DD-BDAD-ECE074403328}">
      <dsp:nvSpPr>
        <dsp:cNvPr id="0" name=""/>
        <dsp:cNvSpPr/>
      </dsp:nvSpPr>
      <dsp:spPr>
        <a:xfrm>
          <a:off x="3174662" y="116"/>
          <a:ext cx="2644340" cy="1586604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altLang="ru-RU" sz="1800" b="0" i="0" u="none" strike="noStrike" kern="1200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183тыс. м3 </a:t>
          </a:r>
          <a:r>
            <a:rPr kumimoji="0" lang="ru-RU" altLang="ru-RU" sz="1600" b="0" i="0" u="none" strike="noStrike" kern="1200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в сутки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altLang="ru-RU" sz="1600" b="0" i="0" u="none" strike="noStrike" kern="1200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Мощность станций подготовки воды питьевого качества </a:t>
          </a:r>
          <a:endParaRPr lang="ru-RU" sz="1600" kern="1200" dirty="0"/>
        </a:p>
      </dsp:txBody>
      <dsp:txXfrm>
        <a:off x="3174662" y="116"/>
        <a:ext cx="2644340" cy="1586604"/>
      </dsp:txXfrm>
    </dsp:sp>
    <dsp:sp modelId="{D67B346C-FE49-4924-8528-D5CC9081FAAB}">
      <dsp:nvSpPr>
        <dsp:cNvPr id="0" name=""/>
        <dsp:cNvSpPr/>
      </dsp:nvSpPr>
      <dsp:spPr>
        <a:xfrm>
          <a:off x="6083437" y="116"/>
          <a:ext cx="2644340" cy="1586604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altLang="ru-RU" sz="18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457,6 км</a:t>
          </a:r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altLang="ru-RU" sz="16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Протяженность сетей водоснабжения (питьевого и технического)</a:t>
          </a:r>
        </a:p>
      </dsp:txBody>
      <dsp:txXfrm>
        <a:off x="6083437" y="116"/>
        <a:ext cx="2644340" cy="1586604"/>
      </dsp:txXfrm>
    </dsp:sp>
    <dsp:sp modelId="{70884106-B0F0-4E33-802D-6ACCC907C401}">
      <dsp:nvSpPr>
        <dsp:cNvPr id="0" name=""/>
        <dsp:cNvSpPr/>
      </dsp:nvSpPr>
      <dsp:spPr>
        <a:xfrm>
          <a:off x="8992212" y="116"/>
          <a:ext cx="2644340" cy="1586604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altLang="ru-RU" sz="18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55</a:t>
          </a:r>
          <a:r>
            <a:rPr kumimoji="0" lang="ru-RU" altLang="ru-RU" sz="16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 единиц подкачивающих насосных станций и </a:t>
          </a:r>
          <a:r>
            <a:rPr kumimoji="0" lang="ru-RU" altLang="ru-RU" sz="18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</a:rPr>
            <a:t>11</a:t>
          </a:r>
          <a:r>
            <a:rPr kumimoji="0" lang="ru-RU" altLang="ru-RU" sz="1600" b="0" i="0" u="none" strike="noStrike" kern="1200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Black" panose="020B0A04020102020204" pitchFamily="34" charset="0"/>
            </a:rPr>
            <a:t> единиц насосных установок на ЦТП</a:t>
          </a:r>
          <a:endParaRPr kumimoji="0" lang="ru-RU" altLang="ru-RU" sz="1600" b="0" i="0" u="none" strike="noStrike" kern="1200" cap="none" normalizeH="0" baseline="0" dirty="0">
            <a:ln>
              <a:noFill/>
            </a:ln>
            <a:solidFill>
              <a:srgbClr val="000000"/>
            </a:solidFill>
            <a:effectLst/>
            <a:latin typeface="Arial Black" panose="020B0A04020102020204" pitchFamily="34" charset="0"/>
            <a:cs typeface="Times New Roman" panose="02020603050405020304" pitchFamily="18" charset="0"/>
          </a:endParaRPr>
        </a:p>
      </dsp:txBody>
      <dsp:txXfrm>
        <a:off x="8992212" y="116"/>
        <a:ext cx="2644340" cy="1586604"/>
      </dsp:txXfrm>
    </dsp:sp>
    <dsp:sp modelId="{74D133B3-83B4-4A32-BD81-36755F37C2EC}">
      <dsp:nvSpPr>
        <dsp:cNvPr id="0" name=""/>
        <dsp:cNvSpPr/>
      </dsp:nvSpPr>
      <dsp:spPr>
        <a:xfrm>
          <a:off x="265887" y="1851155"/>
          <a:ext cx="2644340" cy="1586604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0" lang="ru-RU" altLang="ru-RU" sz="1800" b="0" i="0" u="none" strike="noStrike" kern="1200" cap="none" normalizeH="0" baseline="0" dirty="0">
            <a:ln>
              <a:noFill/>
            </a:ln>
            <a:solidFill>
              <a:srgbClr val="181717"/>
            </a:solidFill>
            <a:effectLst/>
            <a:latin typeface="Arial Black" panose="020B0A04020102020204" pitchFamily="34" charset="0"/>
            <a:cs typeface="Times New Roman" panose="02020603050405020304" pitchFamily="18" charset="0"/>
          </a:endParaRPr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altLang="ru-RU" sz="1800" b="0" i="0" u="none" strike="noStrike" kern="1200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200 тыс.</a:t>
          </a:r>
          <a:r>
            <a:rPr kumimoji="0" lang="ru-RU" altLang="ru-RU" sz="1600" b="0" i="0" u="none" strike="noStrike" kern="1200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м3 в сутки</a:t>
          </a:r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altLang="ru-RU" sz="1600" b="0" i="0" u="none" strike="noStrike" kern="1200" cap="none" normalizeH="0" baseline="0" dirty="0">
              <a:ln>
                <a:noFill/>
              </a:ln>
              <a:solidFill>
                <a:srgbClr val="181717"/>
              </a:solidFill>
              <a:effectLst/>
              <a:latin typeface="Arial Black" panose="020B0A04020102020204" pitchFamily="34" charset="0"/>
              <a:cs typeface="Times New Roman" panose="02020603050405020304" pitchFamily="18" charset="0"/>
            </a:rPr>
            <a:t>Мощность очистных сооружений</a:t>
          </a:r>
        </a:p>
      </dsp:txBody>
      <dsp:txXfrm>
        <a:off x="265887" y="1851155"/>
        <a:ext cx="2644340" cy="1586604"/>
      </dsp:txXfrm>
    </dsp:sp>
    <dsp:sp modelId="{12A9ACD1-F0C3-4A57-83F3-DC7DF312EC65}">
      <dsp:nvSpPr>
        <dsp:cNvPr id="0" name=""/>
        <dsp:cNvSpPr/>
      </dsp:nvSpPr>
      <dsp:spPr>
        <a:xfrm>
          <a:off x="3174662" y="1851155"/>
          <a:ext cx="2644340" cy="1586604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Arial Black" panose="020B0A04020102020204" pitchFamily="34" charset="0"/>
            </a:rPr>
            <a:t>345,2</a:t>
          </a: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 км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протяженность сетей водоотведения</a:t>
          </a:r>
        </a:p>
      </dsp:txBody>
      <dsp:txXfrm>
        <a:off x="3174662" y="1851155"/>
        <a:ext cx="2644340" cy="1586604"/>
      </dsp:txXfrm>
    </dsp:sp>
    <dsp:sp modelId="{1B004AF9-94A8-4C5E-9864-9FDB15713B23}">
      <dsp:nvSpPr>
        <dsp:cNvPr id="0" name=""/>
        <dsp:cNvSpPr/>
      </dsp:nvSpPr>
      <dsp:spPr>
        <a:xfrm>
          <a:off x="6083437" y="1851155"/>
          <a:ext cx="2644340" cy="1586604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Arial Black" panose="020B0A04020102020204" pitchFamily="34" charset="0"/>
            </a:rPr>
            <a:t>26</a:t>
          </a: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 единиц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канализационных насосных станций</a:t>
          </a:r>
        </a:p>
      </dsp:txBody>
      <dsp:txXfrm>
        <a:off x="6083437" y="1851155"/>
        <a:ext cx="2644340" cy="1586604"/>
      </dsp:txXfrm>
    </dsp:sp>
    <dsp:sp modelId="{4CFBF987-98A9-48F4-B4B7-530A6855C341}">
      <dsp:nvSpPr>
        <dsp:cNvPr id="0" name=""/>
        <dsp:cNvSpPr/>
      </dsp:nvSpPr>
      <dsp:spPr>
        <a:xfrm>
          <a:off x="8992212" y="1851155"/>
          <a:ext cx="2644340" cy="1586604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Свыше 1000 единиц пожарных гидрантов,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233 единиц водоразборных колонок</a:t>
          </a:r>
        </a:p>
      </dsp:txBody>
      <dsp:txXfrm>
        <a:off x="8992212" y="1851155"/>
        <a:ext cx="2644340" cy="1586604"/>
      </dsp:txXfrm>
    </dsp:sp>
    <dsp:sp modelId="{4FC166C7-29DA-4A76-A143-EAE1DFBB29F3}">
      <dsp:nvSpPr>
        <dsp:cNvPr id="0" name=""/>
        <dsp:cNvSpPr/>
      </dsp:nvSpPr>
      <dsp:spPr>
        <a:xfrm>
          <a:off x="4629049" y="3702193"/>
          <a:ext cx="2644340" cy="1586604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28575" cap="flat" cmpd="sng" algn="ctr">
          <a:solidFill>
            <a:schemeClr val="accent4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Численность персонала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на 31.12.2025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Arial Black" panose="020B0A04020102020204" pitchFamily="34" charset="0"/>
            </a:rPr>
            <a:t>619 </a:t>
          </a:r>
          <a:r>
            <a:rPr lang="ru-RU" sz="1600" kern="1200" dirty="0">
              <a:solidFill>
                <a:schemeClr val="tx1"/>
              </a:solidFill>
              <a:latin typeface="Arial Black" panose="020B0A04020102020204" pitchFamily="34" charset="0"/>
            </a:rPr>
            <a:t>человек</a:t>
          </a:r>
        </a:p>
      </dsp:txBody>
      <dsp:txXfrm>
        <a:off x="4629049" y="3702193"/>
        <a:ext cx="2644340" cy="15866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2CA8F3-F9EF-4BC1-BE6A-12F2E0FA26EA}">
      <dsp:nvSpPr>
        <dsp:cNvPr id="0" name=""/>
        <dsp:cNvSpPr/>
      </dsp:nvSpPr>
      <dsp:spPr>
        <a:xfrm rot="5400000">
          <a:off x="7190371" y="-3036649"/>
          <a:ext cx="1391325" cy="766267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5">
              <a:lumMod val="50000"/>
              <a:alpha val="9000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latin typeface="Arial Black" panose="020B0A04020102020204" pitchFamily="34" charset="0"/>
            </a:rPr>
            <a:t>повышение надежности эксплуатации сетей и сооружений водоснабжения и водоотведения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latin typeface="Arial Black" panose="020B0A04020102020204" pitchFamily="34" charset="0"/>
            </a:rPr>
            <a:t>исполнение инвестиционной программы, увеличение количества и охвата новой техникой и современными технологиями</a:t>
          </a:r>
        </a:p>
      </dsp:txBody>
      <dsp:txXfrm rot="-5400000">
        <a:off x="4054698" y="166943"/>
        <a:ext cx="7594753" cy="1255487"/>
      </dsp:txXfrm>
    </dsp:sp>
    <dsp:sp modelId="{8E8ABDF4-F8FC-451C-A70C-A1313764EE07}">
      <dsp:nvSpPr>
        <dsp:cNvPr id="0" name=""/>
        <dsp:cNvSpPr/>
      </dsp:nvSpPr>
      <dsp:spPr>
        <a:xfrm>
          <a:off x="176806" y="2261"/>
          <a:ext cx="3877891" cy="1584850"/>
        </a:xfrm>
        <a:prstGeom prst="round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solidFill>
                <a:schemeClr val="bg1"/>
              </a:solidFill>
            </a:rPr>
            <a:t>Для обеспечение качества воды и бесперебойной подачи услуг водоснабжения и бесперебойного отведения сточных вод</a:t>
          </a:r>
        </a:p>
      </dsp:txBody>
      <dsp:txXfrm>
        <a:off x="254172" y="79627"/>
        <a:ext cx="3723159" cy="1430118"/>
      </dsp:txXfrm>
    </dsp:sp>
    <dsp:sp modelId="{78C3CA8B-E3C0-4B82-83EB-197DD6654F17}">
      <dsp:nvSpPr>
        <dsp:cNvPr id="0" name=""/>
        <dsp:cNvSpPr/>
      </dsp:nvSpPr>
      <dsp:spPr>
        <a:xfrm rot="5400000">
          <a:off x="6650556" y="-900033"/>
          <a:ext cx="2532592" cy="7707856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38100" cap="flat" cmpd="sng" algn="ctr">
          <a:solidFill>
            <a:schemeClr val="accent6">
              <a:lumMod val="50000"/>
              <a:alpha val="9000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latin typeface="Arial Black" panose="020B0A04020102020204" pitchFamily="34" charset="0"/>
            </a:rPr>
            <a:t>повышение кадрового потенциала, уровня квалификации, привлечение квалифицированных специалистов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latin typeface="Arial Black" panose="020B0A04020102020204" pitchFamily="34" charset="0"/>
            </a:rPr>
            <a:t>стимулирование работников и создание благоприятных условий труда, способствующих повышению эффективности деятельности каждого работника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solidFill>
                <a:schemeClr val="tx1"/>
              </a:solidFill>
              <a:latin typeface="Arial Black" panose="020B0A04020102020204" pitchFamily="34" charset="0"/>
            </a:rPr>
            <a:t>утверждение тарифов на 2026-2030 годы, с учетом роста цен на сырье, материалы, топливо и энергию, с учетом уровня инвестиционной программы</a:t>
          </a:r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solidFill>
                <a:schemeClr val="tx1"/>
              </a:solidFill>
              <a:latin typeface="Arial Black" panose="020B0A04020102020204" pitchFamily="34" charset="0"/>
            </a:rPr>
            <a:t>реализация дополнительных мероприятий инвестиционной программы по программе </a:t>
          </a:r>
          <a:r>
            <a:rPr lang="ru-RU" sz="1400" b="1" kern="1200" dirty="0">
              <a:solidFill>
                <a:srgbClr val="FF0000"/>
              </a:solidFill>
              <a:latin typeface="Arial Black" panose="020B0A04020102020204" pitchFamily="34" charset="0"/>
            </a:rPr>
            <a:t>«Тариф в обмен на инвестиции»</a:t>
          </a:r>
        </a:p>
      </dsp:txBody>
      <dsp:txXfrm rot="-5400000">
        <a:off x="4062925" y="1811229"/>
        <a:ext cx="7584225" cy="2285330"/>
      </dsp:txXfrm>
    </dsp:sp>
    <dsp:sp modelId="{D22ED766-7BA2-43A3-AC28-B9C9664A7ABA}">
      <dsp:nvSpPr>
        <dsp:cNvPr id="0" name=""/>
        <dsp:cNvSpPr/>
      </dsp:nvSpPr>
      <dsp:spPr>
        <a:xfrm>
          <a:off x="176806" y="2219038"/>
          <a:ext cx="3886118" cy="1469712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solidFill>
                <a:schemeClr val="bg1"/>
              </a:solidFill>
            </a:rPr>
            <a:t>Для перспективной деятельности предприятия необходимо</a:t>
          </a:r>
          <a:r>
            <a:rPr lang="ru-RU" sz="1900" kern="1200" dirty="0"/>
            <a:t>:</a:t>
          </a:r>
        </a:p>
      </dsp:txBody>
      <dsp:txXfrm>
        <a:off x="248551" y="2290783"/>
        <a:ext cx="3742628" cy="1326222"/>
      </dsp:txXfrm>
    </dsp:sp>
    <dsp:sp modelId="{1F7420EF-B81E-412A-8F3F-635159EE3813}">
      <dsp:nvSpPr>
        <dsp:cNvPr id="0" name=""/>
        <dsp:cNvSpPr/>
      </dsp:nvSpPr>
      <dsp:spPr>
        <a:xfrm rot="5400000">
          <a:off x="7160891" y="1293231"/>
          <a:ext cx="1607781" cy="7662672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38100" cap="flat" cmpd="sng" algn="ctr">
          <a:solidFill>
            <a:schemeClr val="accent2">
              <a:lumMod val="50000"/>
              <a:alpha val="9000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 dirty="0"/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latin typeface="Arial Black" panose="020B0A04020102020204" pitchFamily="34" charset="0"/>
            </a:rPr>
            <a:t>Приказом Департамента Комитета по регулированию естественных монополий Министерства Национальной экономики РК по Павлодарской области утверждена Инвестиционная программа на услуги по подаче воды по распределительным сетям и отводу и очистке сточных вод на  2025 год в размере </a:t>
          </a:r>
          <a:r>
            <a:rPr lang="ru-RU" sz="1400" b="1" kern="1200" dirty="0">
              <a:solidFill>
                <a:srgbClr val="FF0000"/>
              </a:solidFill>
              <a:latin typeface="Arial Black" panose="020B0A04020102020204" pitchFamily="34" charset="0"/>
            </a:rPr>
            <a:t>4 121 050,52</a:t>
          </a:r>
          <a:r>
            <a:rPr lang="ru-RU" sz="1400" b="1" kern="1200" dirty="0">
              <a:latin typeface="Arial Black" panose="020B0A04020102020204" pitchFamily="34" charset="0"/>
            </a:rPr>
            <a:t>млн. тенге</a:t>
          </a:r>
        </a:p>
      </dsp:txBody>
      <dsp:txXfrm rot="-5400000">
        <a:off x="4133446" y="4399162"/>
        <a:ext cx="7584187" cy="1450811"/>
      </dsp:txXfrm>
    </dsp:sp>
    <dsp:sp modelId="{22C80447-A35E-4334-8B38-D7FF5773144F}">
      <dsp:nvSpPr>
        <dsp:cNvPr id="0" name=""/>
        <dsp:cNvSpPr/>
      </dsp:nvSpPr>
      <dsp:spPr>
        <a:xfrm>
          <a:off x="176806" y="4495412"/>
          <a:ext cx="3956639" cy="1258309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Утверждение Инвестиционной программы</a:t>
          </a:r>
        </a:p>
      </dsp:txBody>
      <dsp:txXfrm>
        <a:off x="238232" y="4556838"/>
        <a:ext cx="3833787" cy="11354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0.06191</cdr:x>
      <cdr:y>0.31985</cdr:y>
    </cdr:from>
    <cdr:to>
      <cdr:x>0.16499</cdr:x>
      <cdr:y>0.36553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6077" y="1920875"/>
          <a:ext cx="60960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0.13922</cdr:x>
      <cdr:y>0.26656</cdr:y>
    </cdr:from>
    <cdr:to>
      <cdr:x>0.2887</cdr:x>
      <cdr:y>0.32746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23277" y="1600835"/>
          <a:ext cx="883920" cy="3657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0.35313</cdr:x>
      <cdr:y>0.20058</cdr:y>
    </cdr:from>
    <cdr:to>
      <cdr:x>0.47425</cdr:x>
      <cdr:y>0.24626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88197" y="1204595"/>
          <a:ext cx="71628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0.47425</cdr:x>
      <cdr:y>0.19297</cdr:y>
    </cdr:from>
    <cdr:to>
      <cdr:x>0.5825</cdr:x>
      <cdr:y>0.23103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804477" y="1158875"/>
          <a:ext cx="64008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0.58507</cdr:x>
      <cdr:y>0.16505</cdr:y>
    </cdr:from>
    <cdr:to>
      <cdr:x>0.71651</cdr:x>
      <cdr:y>0.23611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459797" y="991235"/>
          <a:ext cx="777240" cy="4267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0.70878</cdr:x>
      <cdr:y>0.15237</cdr:y>
    </cdr:from>
    <cdr:to>
      <cdr:x>0.82217</cdr:x>
      <cdr:y>0.19804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191317" y="915035"/>
          <a:ext cx="67056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0.86083</cdr:x>
      <cdr:y>0.14475</cdr:y>
    </cdr:from>
    <cdr:to>
      <cdr:x>0.98196</cdr:x>
      <cdr:y>0.18789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090477" y="869315"/>
          <a:ext cx="71628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0.09025</cdr:x>
      <cdr:y>0.11938</cdr:y>
    </cdr:from>
    <cdr:to>
      <cdr:x>0.20623</cdr:x>
      <cdr:y>0.16505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533717" y="716915"/>
          <a:ext cx="68580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0.24231</cdr:x>
      <cdr:y>0.16252</cdr:y>
    </cdr:from>
    <cdr:to>
      <cdr:x>0.34797</cdr:x>
      <cdr:y>0.2285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432877" y="975995"/>
          <a:ext cx="624840" cy="3962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0.47941</cdr:x>
      <cdr:y>0.31478</cdr:y>
    </cdr:from>
    <cdr:to>
      <cdr:x>0.5825</cdr:x>
      <cdr:y>0.35792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834957" y="1890395"/>
          <a:ext cx="60960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0.59023</cdr:x>
      <cdr:y>0.24626</cdr:y>
    </cdr:from>
    <cdr:to>
      <cdr:x>0.69332</cdr:x>
      <cdr:y>0.2894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490277" y="1478915"/>
          <a:ext cx="60960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0.75001</cdr:x>
      <cdr:y>0.25895</cdr:y>
    </cdr:from>
    <cdr:to>
      <cdr:x>0.84279</cdr:x>
      <cdr:y>0.29701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4435157" y="1555115"/>
          <a:ext cx="54864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0.90722</cdr:x>
      <cdr:y>0.2488</cdr:y>
    </cdr:from>
    <cdr:to>
      <cdr:x>1</cdr:x>
      <cdr:y>0.30209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5364797" y="1494155"/>
          <a:ext cx="548640" cy="32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0.86599</cdr:x>
      <cdr:y>0.25387</cdr:y>
    </cdr:from>
    <cdr:to>
      <cdr:x>0.96392</cdr:x>
      <cdr:y>0.30716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120957" y="1524635"/>
          <a:ext cx="579120" cy="32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0.06695</cdr:x>
      <cdr:y>0.40527</cdr:y>
    </cdr:from>
    <cdr:to>
      <cdr:x>0.1802</cdr:x>
      <cdr:y>0.45674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395912" y="2433882"/>
          <a:ext cx="669701" cy="3090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0.22158</cdr:x>
      <cdr:y>0.39455</cdr:y>
    </cdr:from>
    <cdr:to>
      <cdr:x>0.33483</cdr:x>
      <cdr:y>0.45031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1310313" y="2369489"/>
          <a:ext cx="669701" cy="3348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0.33483</cdr:x>
      <cdr:y>0.39241</cdr:y>
    </cdr:from>
    <cdr:to>
      <cdr:x>0.44373</cdr:x>
      <cdr:y>0.43744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1980015" y="2356610"/>
          <a:ext cx="643944" cy="2704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0.4568</cdr:x>
      <cdr:y>0.40313</cdr:y>
    </cdr:from>
    <cdr:to>
      <cdr:x>0.58311</cdr:x>
      <cdr:y>0.43959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2701231" y="2421005"/>
          <a:ext cx="746975" cy="2189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0.58529</cdr:x>
      <cdr:y>0.38169</cdr:y>
    </cdr:from>
    <cdr:to>
      <cdr:x>0.69854</cdr:x>
      <cdr:y>0.43959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3461085" y="2292215"/>
          <a:ext cx="669701" cy="3477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0.70725</cdr:x>
      <cdr:y>0.38169</cdr:y>
    </cdr:from>
    <cdr:to>
      <cdr:x>0.82922</cdr:x>
      <cdr:y>0.43744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4182302" y="2292215"/>
          <a:ext cx="721218" cy="3348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0.84882</cdr:x>
      <cdr:y>0.37525</cdr:y>
    </cdr:from>
    <cdr:to>
      <cdr:x>0.96207</cdr:x>
      <cdr:y>0.43315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5019429" y="2253579"/>
          <a:ext cx="669701" cy="3477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0.06191</cdr:x>
      <cdr:y>0.31985</cdr:y>
    </cdr:from>
    <cdr:to>
      <cdr:x>0.16499</cdr:x>
      <cdr:y>0.36553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6077" y="1920875"/>
          <a:ext cx="60960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0.13922</cdr:x>
      <cdr:y>0.26656</cdr:y>
    </cdr:from>
    <cdr:to>
      <cdr:x>0.2887</cdr:x>
      <cdr:y>0.32746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23277" y="1600835"/>
          <a:ext cx="883920" cy="3657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0.35313</cdr:x>
      <cdr:y>0.20058</cdr:y>
    </cdr:from>
    <cdr:to>
      <cdr:x>0.47425</cdr:x>
      <cdr:y>0.24626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88197" y="1204595"/>
          <a:ext cx="71628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0.47425</cdr:x>
      <cdr:y>0.19297</cdr:y>
    </cdr:from>
    <cdr:to>
      <cdr:x>0.5825</cdr:x>
      <cdr:y>0.23103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804477" y="1158875"/>
          <a:ext cx="64008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0.58507</cdr:x>
      <cdr:y>0.16505</cdr:y>
    </cdr:from>
    <cdr:to>
      <cdr:x>0.71651</cdr:x>
      <cdr:y>0.23611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459797" y="991235"/>
          <a:ext cx="777240" cy="4267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0.70878</cdr:x>
      <cdr:y>0.15237</cdr:y>
    </cdr:from>
    <cdr:to>
      <cdr:x>0.82217</cdr:x>
      <cdr:y>0.19804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191317" y="915035"/>
          <a:ext cx="67056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0.86083</cdr:x>
      <cdr:y>0.14475</cdr:y>
    </cdr:from>
    <cdr:to>
      <cdr:x>0.98196</cdr:x>
      <cdr:y>0.18789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090477" y="869315"/>
          <a:ext cx="71628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chemeClr val="accent1">
                <a:lumMod val="50000"/>
              </a:schemeClr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0.09025</cdr:x>
      <cdr:y>0.11938</cdr:y>
    </cdr:from>
    <cdr:to>
      <cdr:x>0.20623</cdr:x>
      <cdr:y>0.16505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533717" y="716915"/>
          <a:ext cx="68580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0.24231</cdr:x>
      <cdr:y>0.16252</cdr:y>
    </cdr:from>
    <cdr:to>
      <cdr:x>0.34797</cdr:x>
      <cdr:y>0.2285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432877" y="975995"/>
          <a:ext cx="624840" cy="3962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0.47941</cdr:x>
      <cdr:y>0.31478</cdr:y>
    </cdr:from>
    <cdr:to>
      <cdr:x>0.5825</cdr:x>
      <cdr:y>0.35792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834957" y="1890395"/>
          <a:ext cx="60960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0.59023</cdr:x>
      <cdr:y>0.24626</cdr:y>
    </cdr:from>
    <cdr:to>
      <cdr:x>0.69332</cdr:x>
      <cdr:y>0.2894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490277" y="1478915"/>
          <a:ext cx="609600" cy="259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0.75001</cdr:x>
      <cdr:y>0.25895</cdr:y>
    </cdr:from>
    <cdr:to>
      <cdr:x>0.84279</cdr:x>
      <cdr:y>0.29701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4435157" y="1555115"/>
          <a:ext cx="54864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0.90722</cdr:x>
      <cdr:y>0.2488</cdr:y>
    </cdr:from>
    <cdr:to>
      <cdr:x>1</cdr:x>
      <cdr:y>0.30209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5364797" y="1494155"/>
          <a:ext cx="548640" cy="32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0.86599</cdr:x>
      <cdr:y>0.25387</cdr:y>
    </cdr:from>
    <cdr:to>
      <cdr:x>0.96392</cdr:x>
      <cdr:y>0.30716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120957" y="1524635"/>
          <a:ext cx="579120" cy="32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solidFill>
              <a:srgbClr val="C00000"/>
            </a:solidFill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0.06695</cdr:x>
      <cdr:y>0.40527</cdr:y>
    </cdr:from>
    <cdr:to>
      <cdr:x>0.1802</cdr:x>
      <cdr:y>0.45674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395912" y="2433882"/>
          <a:ext cx="669701" cy="3090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0.22158</cdr:x>
      <cdr:y>0.39455</cdr:y>
    </cdr:from>
    <cdr:to>
      <cdr:x>0.33483</cdr:x>
      <cdr:y>0.45031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1310313" y="2369489"/>
          <a:ext cx="669701" cy="3348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0.33483</cdr:x>
      <cdr:y>0.39241</cdr:y>
    </cdr:from>
    <cdr:to>
      <cdr:x>0.44373</cdr:x>
      <cdr:y>0.43744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1980015" y="2356610"/>
          <a:ext cx="643944" cy="2704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0.4568</cdr:x>
      <cdr:y>0.40313</cdr:y>
    </cdr:from>
    <cdr:to>
      <cdr:x>0.58311</cdr:x>
      <cdr:y>0.43959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2701231" y="2421005"/>
          <a:ext cx="746975" cy="2189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0.58529</cdr:x>
      <cdr:y>0.38169</cdr:y>
    </cdr:from>
    <cdr:to>
      <cdr:x>0.69854</cdr:x>
      <cdr:y>0.43959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3461085" y="2292215"/>
          <a:ext cx="669701" cy="3477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0.70725</cdr:x>
      <cdr:y>0.38169</cdr:y>
    </cdr:from>
    <cdr:to>
      <cdr:x>0.82922</cdr:x>
      <cdr:y>0.43744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4182302" y="2292215"/>
          <a:ext cx="721218" cy="3348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  <cdr:relSizeAnchor xmlns:cdr="http://schemas.openxmlformats.org/drawingml/2006/chartDrawing">
    <cdr:from>
      <cdr:x>0.84882</cdr:x>
      <cdr:y>0.37525</cdr:y>
    </cdr:from>
    <cdr:to>
      <cdr:x>0.96207</cdr:x>
      <cdr:y>0.43315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5019429" y="2253579"/>
          <a:ext cx="669701" cy="3477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>
            <a:latin typeface="Arial Black" panose="020B0A04020102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0.19258</cdr:x>
      <cdr:y>0.0298</cdr:y>
    </cdr:from>
    <cdr:to>
      <cdr:x>0.82491</cdr:x>
      <cdr:y>0.07546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21080" y="168499"/>
          <a:ext cx="3352800" cy="2582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0.34491</cdr:x>
      <cdr:y>0.4312</cdr:y>
    </cdr:from>
    <cdr:to>
      <cdr:x>0.65246</cdr:x>
      <cdr:y>0.64411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28800" y="2438400"/>
          <a:ext cx="1630680" cy="12039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800">
              <a:latin typeface="Arial Black" panose="020B0A04020102020204" pitchFamily="34" charset="0"/>
            </a:rPr>
            <a:t>9 273,61 </a:t>
          </a:r>
          <a:r>
            <a:rPr lang="ru-RU" sz="1800" dirty="0" err="1">
              <a:latin typeface="Arial Black" panose="020B0A04020102020204" pitchFamily="34" charset="0"/>
            </a:rPr>
            <a:t>млн.тенге</a:t>
          </a:r>
          <a:endParaRPr lang="ru-RU" sz="1800" dirty="0">
            <a:latin typeface="Arial Black" panose="020B0A0402010202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0.09027</cdr:x>
      <cdr:y>0.05134</cdr:y>
    </cdr:from>
    <cdr:to>
      <cdr:x>0.9531</cdr:x>
      <cdr:y>0.19804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6028" y="165538"/>
          <a:ext cx="5123793" cy="4729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rPr>
            <a:t>Снижение физического износа сетей канализации, % 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0.07434</cdr:x>
      <cdr:y>0.04375</cdr:y>
    </cdr:from>
    <cdr:to>
      <cdr:x>0.96106</cdr:x>
      <cdr:y>0.2375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1436" y="110359"/>
          <a:ext cx="5265682" cy="4887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rPr>
            <a:t>Снижение физического износа сетей водоснабжения ,%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0.13394</cdr:x>
      <cdr:y>0.03828</cdr:y>
    </cdr:from>
    <cdr:to>
      <cdr:x>0.89955</cdr:x>
      <cdr:y>0.10526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77766" y="126123"/>
          <a:ext cx="4445876" cy="2207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>
              <a:latin typeface="Arial Black" panose="020B0A04020102020204" pitchFamily="34" charset="0"/>
            </a:rPr>
            <a:t>Аварийность на сетях водоснабжения на 1 км сетей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5C4BC-FC33-4B15-BC9F-D4E60639D545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98E29-842C-4431-9941-4FCBAEA18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896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49B32-9EB5-4165-B42E-2CEC84ECDC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244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98E29-842C-4431-9941-4FCBAEA18B1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734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98E29-842C-4431-9941-4FCBAEA18B1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037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98E29-842C-4431-9941-4FCBAEA18B1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458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98E29-842C-4431-9941-4FCBAEA18B1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482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98E29-842C-4431-9941-4FCBAEA18B1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222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98E29-842C-4431-9941-4FCBAEA18B1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96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D323-8F98-47F8-9007-11FDDF7292C2}" type="datetime1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606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029-8AED-4FB2-926E-A1455048E504}" type="datetime1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852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CAAFA-088F-4F1F-B2F7-66D3E85852CF}" type="datetime1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519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D5270-69D3-4984-9B69-C22E5D8BE028}" type="datetime1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486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A9237-122D-4949-AEE2-62FA3C0493C0}" type="datetime1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316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07108-A3D0-4959-A918-253465E975CC}" type="datetime1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355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3C9FB-C1B4-4259-9CBF-80EA95259050}" type="datetime1">
              <a:rPr lang="ru-RU" smtClean="0"/>
              <a:t>04.05.2026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015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2501A-98BF-49AD-86D2-A020A0E75A62}" type="datetime1">
              <a:rPr lang="ru-RU" smtClean="0"/>
              <a:t>04.05.2026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101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098E7-347F-4D36-BCCB-879066006BDD}" type="datetime1">
              <a:rPr lang="ru-RU" smtClean="0"/>
              <a:t>04.05.2026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172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95BC9-E7C5-4847-89C1-09BBD4B8A69F}" type="datetime1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574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290A-C618-4B63-B20F-810ADAB57B1F}" type="datetime1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05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39C09-528A-4DCD-93B0-288E4D5AD69E}" type="datetime1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A757B-C56D-42D8-A6B4-56D3C88BF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6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package" Target="../embeddings/Microsoft_Excel_Worksheet15.xlsx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vk/pawloodarkz.kz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Excel_Worksheet5.xlsx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</a:t>
            </a:fld>
            <a:endParaRPr lang="ru-RU"/>
          </a:p>
        </p:txBody>
      </p:sp>
      <p:pic>
        <p:nvPicPr>
          <p:cNvPr id="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78" y="111170"/>
            <a:ext cx="2356833" cy="160842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5" name="Заголовок 6"/>
          <p:cNvSpPr txBox="1">
            <a:spLocks/>
          </p:cNvSpPr>
          <p:nvPr/>
        </p:nvSpPr>
        <p:spPr>
          <a:xfrm rot="10800000" flipV="1">
            <a:off x="115909" y="2174839"/>
            <a:ext cx="11925833" cy="333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anchor="ctr" anchorCtr="1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Отчет по итогам 20</a:t>
            </a:r>
            <a:r>
              <a:rPr lang="en-US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2</a:t>
            </a: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5года об исполнении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утвержденных тарифных смет, об исполнении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утвержденной инвестиционной программы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перед потребителями и иными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800" b="1" spc="300" dirty="0">
                <a:solidFill>
                  <a:schemeClr val="accent5">
                    <a:lumMod val="75000"/>
                  </a:schemeClr>
                </a:solidFill>
                <a:effectLst>
                  <a:glow rad="279400">
                    <a:schemeClr val="bg1"/>
                  </a:glow>
                </a:effectLst>
                <a:latin typeface="Arial Black" panose="020B0A04020102020204" pitchFamily="34" charset="0"/>
              </a:rPr>
              <a:t> заинтересованными лицами </a:t>
            </a:r>
          </a:p>
          <a:p>
            <a:pPr algn="ctr">
              <a:spcBef>
                <a:spcPts val="0"/>
              </a:spcBef>
              <a:defRPr/>
            </a:pPr>
            <a:endParaRPr lang="ru-RU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41679" y="1134011"/>
            <a:ext cx="9512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«Вода дает жизнь - мы даем воду»</a:t>
            </a:r>
          </a:p>
          <a:p>
            <a:pPr algn="ctr"/>
            <a:endParaRPr lang="ru-RU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1800" y="48768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>
                <a:latin typeface="Arial Black" panose="020B0A04020102020204" pitchFamily="34" charset="0"/>
              </a:rPr>
              <a:t>ТОО «Павлодар-Водоканал» </a:t>
            </a:r>
          </a:p>
        </p:txBody>
      </p:sp>
    </p:spTree>
    <p:extLst>
      <p:ext uri="{BB962C8B-B14F-4D97-AF65-F5344CB8AC3E}">
        <p14:creationId xmlns:p14="http://schemas.microsoft.com/office/powerpoint/2010/main" val="577474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7160"/>
            <a:ext cx="12093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 Black" panose="020B0A04020102020204" pitchFamily="34" charset="0"/>
              </a:rPr>
              <a:t>Исполнение тарифной сметы на оказание </a:t>
            </a:r>
          </a:p>
          <a:p>
            <a:pPr algn="ctr"/>
            <a:r>
              <a:rPr lang="ru-RU" sz="1600" u="sng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услуги по подаче технической воды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ТОО «Павлодар-Водоканал» за 2025 год, </a:t>
            </a:r>
            <a:r>
              <a:rPr lang="ru-RU" sz="14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10</a:t>
            </a:fld>
            <a:endParaRPr lang="ru-RU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09E461B8-A5AB-2E9E-7C4C-F71C0C7E6E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037620"/>
              </p:ext>
            </p:extLst>
          </p:nvPr>
        </p:nvGraphicFramePr>
        <p:xfrm>
          <a:off x="984738" y="719138"/>
          <a:ext cx="10369062" cy="6026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2896710" imgH="9381989" progId="Excel.Sheet.12">
                  <p:embed/>
                </p:oleObj>
              </mc:Choice>
              <mc:Fallback>
                <p:oleObj name="Worksheet" r:id="rId3" imgW="12896710" imgH="938198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4738" y="719138"/>
                        <a:ext cx="10369062" cy="6026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6109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1440" y="137160"/>
            <a:ext cx="11750040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ОТВОД И ОЧИСТКА СТОЧНЫХ ВОД , ОСНОВНЫЕ ПОКАЗАТЕЛИ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199565574"/>
              </p:ext>
            </p:extLst>
          </p:nvPr>
        </p:nvGraphicFramePr>
        <p:xfrm>
          <a:off x="182880" y="719667"/>
          <a:ext cx="5760720" cy="252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232317266"/>
              </p:ext>
            </p:extLst>
          </p:nvPr>
        </p:nvGraphicFramePr>
        <p:xfrm>
          <a:off x="6278880" y="719667"/>
          <a:ext cx="5562600" cy="252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651960176"/>
              </p:ext>
            </p:extLst>
          </p:nvPr>
        </p:nvGraphicFramePr>
        <p:xfrm>
          <a:off x="182880" y="3459296"/>
          <a:ext cx="5760720" cy="3262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4106244668"/>
              </p:ext>
            </p:extLst>
          </p:nvPr>
        </p:nvGraphicFramePr>
        <p:xfrm>
          <a:off x="5684520" y="3459296"/>
          <a:ext cx="5669280" cy="3109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279479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7160"/>
            <a:ext cx="120932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 Black" panose="020B0A04020102020204" pitchFamily="34" charset="0"/>
              </a:rPr>
              <a:t>Исполнение тарифной сметы на оказание </a:t>
            </a:r>
          </a:p>
          <a:p>
            <a:pPr algn="ctr"/>
            <a:r>
              <a:rPr lang="ru-RU" sz="1600" u="sng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услуги по отводу и очистке сточных вод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ТОО «Павлодар-Водоканал» за 2025 год, </a:t>
            </a:r>
            <a:r>
              <a:rPr lang="ru-RU" sz="1400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12</a:t>
            </a:fld>
            <a:endParaRPr lang="ru-RU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98B7BDB2-A688-808E-FC68-CBC3366126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246633"/>
              </p:ext>
            </p:extLst>
          </p:nvPr>
        </p:nvGraphicFramePr>
        <p:xfrm>
          <a:off x="809870" y="691241"/>
          <a:ext cx="10795976" cy="5960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3401618" imgH="7400823" progId="Excel.Sheet.12">
                  <p:embed/>
                </p:oleObj>
              </mc:Choice>
              <mc:Fallback>
                <p:oleObj name="Worksheet" r:id="rId2" imgW="13401618" imgH="740082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9870" y="691241"/>
                        <a:ext cx="10795976" cy="59609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67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0583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Структура затратной части тарифных смет 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 услуги водоснабжения и водоотведения. 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Фактическое исполнение за 2025 год,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%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13</a:t>
            </a:fld>
            <a:endParaRPr lang="ru-RU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F357A9AC-2697-7ADE-B21C-9C6150BA7A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8530234"/>
              </p:ext>
            </p:extLst>
          </p:nvPr>
        </p:nvGraphicFramePr>
        <p:xfrm>
          <a:off x="215900" y="964405"/>
          <a:ext cx="11595100" cy="5391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1291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51815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1800" dirty="0">
                <a:latin typeface="Arial Black" panose="020B0A04020102020204" pitchFamily="34" charset="0"/>
              </a:rPr>
              <a:t>Расходы по статье электроэнергия </a:t>
            </a:r>
            <a:r>
              <a:rPr lang="ru-RU" sz="1800">
                <a:latin typeface="Arial Black" panose="020B0A04020102020204" pitchFamily="34" charset="0"/>
              </a:rPr>
              <a:t>за 2025 </a:t>
            </a:r>
            <a:r>
              <a:rPr lang="ru-RU" sz="1800" dirty="0">
                <a:latin typeface="Arial Black" panose="020B0A04020102020204" pitchFamily="34" charset="0"/>
              </a:rPr>
              <a:t>год по услугам водоснабжения и водоотведения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91486661"/>
              </p:ext>
            </p:extLst>
          </p:nvPr>
        </p:nvGraphicFramePr>
        <p:xfrm>
          <a:off x="0" y="656456"/>
          <a:ext cx="6019800" cy="5933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670560"/>
            <a:ext cx="5806440" cy="6004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520440" cy="501650"/>
          </a:xfrm>
        </p:spPr>
        <p:txBody>
          <a:bodyPr/>
          <a:lstStyle/>
          <a:p>
            <a:fld id="{E4FA757B-C56D-42D8-A6B4-56D3C88BFEB7}" type="slidenum">
              <a:rPr lang="ru-RU" smtClean="0"/>
              <a:t>14</a:t>
            </a:fld>
            <a:endParaRPr lang="ru-RU" dirty="0"/>
          </a:p>
        </p:txBody>
      </p:sp>
      <p:graphicFrame>
        <p:nvGraphicFramePr>
          <p:cNvPr id="12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4047057"/>
              </p:ext>
            </p:extLst>
          </p:nvPr>
        </p:nvGraphicFramePr>
        <p:xfrm>
          <a:off x="6019800" y="453039"/>
          <a:ext cx="5913437" cy="6339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15613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15</a:t>
            </a:fld>
            <a:endParaRPr lang="ru-RU"/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4B624AFC-5680-7345-2876-A8A2DE247F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3353490"/>
              </p:ext>
            </p:extLst>
          </p:nvPr>
        </p:nvGraphicFramePr>
        <p:xfrm>
          <a:off x="558800" y="711200"/>
          <a:ext cx="10947399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40864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212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Инвестиционная программа ТОО «Павлодар-Водоканал» на 2021-2025 годы, млн. тенге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7109655"/>
              </p:ext>
            </p:extLst>
          </p:nvPr>
        </p:nvGraphicFramePr>
        <p:xfrm>
          <a:off x="0" y="888641"/>
          <a:ext cx="12192000" cy="5398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35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2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2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15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2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69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9407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Наименование мероприятий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Утверждено Уполномоченным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 органом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0307"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2021 г.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2022 г.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2023 г.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2024 г.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2025 г.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Всего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9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Строительство:</a:t>
                      </a:r>
                    </a:p>
                  </a:txBody>
                  <a:tcPr marL="121879" marR="121879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51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-сети водопровода</a:t>
                      </a: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264,74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270,3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530,6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3 153,95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3 436,40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7 656,95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9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сети канализации</a:t>
                      </a:r>
                    </a:p>
                  </a:txBody>
                  <a:tcPr marL="121879" marR="121879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38,93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17,4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278,29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93,14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427,76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884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-сети электроснабжения и связи</a:t>
                      </a: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894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зданий и сооружений</a:t>
                      </a:r>
                    </a:p>
                  </a:txBody>
                  <a:tcPr marL="121879" marR="121879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5,77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44,15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49,92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842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Модернизация производственного оборудования</a:t>
                      </a: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23,57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109,94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197,38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2,69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445,41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778,09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4180">
                <a:tc>
                  <a:txBody>
                    <a:bodyPr/>
                    <a:lstStyle/>
                    <a:p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Обновление спецтехники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31,93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35,45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65,71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81,22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146,10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360,41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Обновление приборов</a:t>
                      </a:r>
                    </a:p>
                  </a:txBody>
                  <a:tcPr marL="121879" marR="121879" marT="45712" marB="45712"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0,48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kern="12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0,48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8221508"/>
                  </a:ext>
                </a:extLst>
              </a:tr>
              <a:tr h="57090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121879" marR="121879" marT="45712" marB="45712" anchor="ctr" horzOverflow="overflow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320,72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460,39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811,09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3 560,3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4121,05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9 273,61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8340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360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7425"/>
            <a:ext cx="12192000" cy="991674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2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2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200" dirty="0">
                <a:solidFill>
                  <a:srgbClr val="0070C0"/>
                </a:solidFill>
                <a:latin typeface="Arial Black" panose="020B0A04020102020204" pitchFamily="34" charset="0"/>
              </a:rPr>
              <a:t>Структура инвестиционной программы </a:t>
            </a:r>
            <a:br>
              <a:rPr lang="ru-RU" sz="22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200" dirty="0">
                <a:solidFill>
                  <a:srgbClr val="0070C0"/>
                </a:solidFill>
                <a:latin typeface="Arial Black" panose="020B0A04020102020204" pitchFamily="34" charset="0"/>
              </a:rPr>
              <a:t>на услуги водоснабжения и водоотведения 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7696832"/>
              </p:ext>
            </p:extLst>
          </p:nvPr>
        </p:nvGraphicFramePr>
        <p:xfrm>
          <a:off x="274320" y="990600"/>
          <a:ext cx="5302233" cy="5654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57200" y="1159098"/>
            <a:ext cx="4983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Инвестиционная программа </a:t>
            </a:r>
          </a:p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на 2021-2025 годы, млн. тенге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19800" y="1159098"/>
            <a:ext cx="6004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Инвестиционная программа  на 2025 г (пятый год реализации программы)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17</a:t>
            </a:fld>
            <a:endParaRPr lang="ru-RU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218BA6D7-33B3-439F-CB4C-83A31D99E5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9332747"/>
              </p:ext>
            </p:extLst>
          </p:nvPr>
        </p:nvGraphicFramePr>
        <p:xfrm>
          <a:off x="5249008" y="1852611"/>
          <a:ext cx="6775352" cy="479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08004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204" y="374751"/>
            <a:ext cx="10515600" cy="4337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инвестиций в 2025 году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8827828"/>
              </p:ext>
            </p:extLst>
          </p:nvPr>
        </p:nvGraphicFramePr>
        <p:xfrm>
          <a:off x="0" y="890323"/>
          <a:ext cx="12197129" cy="5852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5349">
                  <a:extLst>
                    <a:ext uri="{9D8B030D-6E8A-4147-A177-3AD203B41FA5}">
                      <a16:colId xmlns:a16="http://schemas.microsoft.com/office/drawing/2014/main" val="165919567"/>
                    </a:ext>
                  </a:extLst>
                </a:gridCol>
                <a:gridCol w="2083187">
                  <a:extLst>
                    <a:ext uri="{9D8B030D-6E8A-4147-A177-3AD203B41FA5}">
                      <a16:colId xmlns:a16="http://schemas.microsoft.com/office/drawing/2014/main" val="1084664453"/>
                    </a:ext>
                  </a:extLst>
                </a:gridCol>
                <a:gridCol w="2485206">
                  <a:extLst>
                    <a:ext uri="{9D8B030D-6E8A-4147-A177-3AD203B41FA5}">
                      <a16:colId xmlns:a16="http://schemas.microsoft.com/office/drawing/2014/main" val="1410965789"/>
                    </a:ext>
                  </a:extLst>
                </a:gridCol>
                <a:gridCol w="1132962">
                  <a:extLst>
                    <a:ext uri="{9D8B030D-6E8A-4147-A177-3AD203B41FA5}">
                      <a16:colId xmlns:a16="http://schemas.microsoft.com/office/drawing/2014/main" val="1854532778"/>
                    </a:ext>
                  </a:extLst>
                </a:gridCol>
                <a:gridCol w="710425">
                  <a:extLst>
                    <a:ext uri="{9D8B030D-6E8A-4147-A177-3AD203B41FA5}">
                      <a16:colId xmlns:a16="http://schemas.microsoft.com/office/drawing/2014/main" val="884702471"/>
                    </a:ext>
                  </a:extLst>
                </a:gridCol>
              </a:tblGrid>
              <a:tr h="380841">
                <a:tc rowSpan="2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Наименование мероприятий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Утверждено, млн. тенге без НДС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Фактическое исполнение, млн. тенге без НДС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Отклонение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62480"/>
                  </a:ext>
                </a:extLst>
              </a:tr>
              <a:tr h="66647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Млн. тенге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473321"/>
                  </a:ext>
                </a:extLst>
              </a:tr>
              <a:tr h="7407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 Black" panose="020B0A04020102020204" pitchFamily="34" charset="0"/>
                        </a:rPr>
                        <a:t>Подача питьевой воды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1 884,76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1 883,16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864362"/>
                  </a:ext>
                </a:extLst>
              </a:tr>
              <a:tr h="538252">
                <a:tc>
                  <a:txBody>
                    <a:bodyPr/>
                    <a:lstStyle/>
                    <a:p>
                      <a:r>
                        <a:rPr lang="ru-RU" dirty="0"/>
                        <a:t>Строительство</a:t>
                      </a:r>
                      <a:r>
                        <a:rPr lang="ru-RU" baseline="0" dirty="0"/>
                        <a:t> сетей водоснабжения ХПВ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1 692,16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1 692,16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0373668"/>
                  </a:ext>
                </a:extLst>
              </a:tr>
              <a:tr h="624750">
                <a:tc>
                  <a:txBody>
                    <a:bodyPr/>
                    <a:lstStyle/>
                    <a:p>
                      <a:r>
                        <a:rPr lang="ru-RU" dirty="0"/>
                        <a:t>Модернизация производственного оборудования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111,14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111,14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051021"/>
                  </a:ext>
                </a:extLst>
              </a:tr>
              <a:tr h="424830">
                <a:tc>
                  <a:txBody>
                    <a:bodyPr/>
                    <a:lstStyle/>
                    <a:p>
                      <a:r>
                        <a:rPr lang="ru-RU" dirty="0"/>
                        <a:t>Обновление спецтехники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81,46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79,86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667423"/>
                  </a:ext>
                </a:extLst>
              </a:tr>
              <a:tr h="3808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670177"/>
                  </a:ext>
                </a:extLst>
              </a:tr>
              <a:tr h="4248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Arial Black" panose="020B0A04020102020204" pitchFamily="34" charset="0"/>
                        </a:rPr>
                        <a:t>Подача технической воды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1 854,91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1 854,91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1204699"/>
                  </a:ext>
                </a:extLst>
              </a:tr>
              <a:tr h="743454">
                <a:tc>
                  <a:txBody>
                    <a:bodyPr/>
                    <a:lstStyle/>
                    <a:p>
                      <a:r>
                        <a:rPr lang="ru-RU" dirty="0"/>
                        <a:t>Строительство сетей водопровода технической воды</a:t>
                      </a:r>
                    </a:p>
                    <a:p>
                      <a:r>
                        <a:rPr lang="ru-RU" dirty="0"/>
                        <a:t>Модернизация оборудования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1 744,24</a:t>
                      </a:r>
                    </a:p>
                    <a:p>
                      <a:pPr algn="ctr"/>
                      <a:r>
                        <a:rPr lang="ru-RU" dirty="0"/>
                        <a:t>110,67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1 744,24</a:t>
                      </a:r>
                    </a:p>
                    <a:p>
                      <a:pPr algn="ctr"/>
                      <a:r>
                        <a:rPr lang="ru-RU" dirty="0"/>
                        <a:t>110,67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  <a:p>
                      <a:pPr algn="ctr"/>
                      <a:r>
                        <a:rPr lang="ru-RU" dirty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</a:t>
                      </a:r>
                    </a:p>
                    <a:p>
                      <a:r>
                        <a:rPr lang="ru-RU" dirty="0"/>
                        <a:t>100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545291"/>
                  </a:ext>
                </a:extLst>
              </a:tr>
              <a:tr h="502999">
                <a:tc gridSpan="5">
                  <a:txBody>
                    <a:bodyPr/>
                    <a:lstStyle/>
                    <a:p>
                      <a:r>
                        <a:rPr lang="ru-RU" b="1" i="1" dirty="0"/>
                        <a:t>Всего по инвестиционной программе на водоснабжение:</a:t>
                      </a:r>
                      <a:endParaRPr lang="en-US" b="1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00722"/>
                  </a:ext>
                </a:extLst>
              </a:tr>
              <a:tr h="42483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3 739,67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3 738,07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3742716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414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00515" cy="1325563"/>
          </a:xfrm>
        </p:spPr>
        <p:txBody>
          <a:bodyPr/>
          <a:lstStyle/>
          <a:p>
            <a:r>
              <a:rPr lang="ru-RU" dirty="0"/>
              <a:t> 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19</a:t>
            </a:fld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76" y="1336431"/>
            <a:ext cx="5726723" cy="47290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234" y="365123"/>
            <a:ext cx="10995929" cy="8024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1336431"/>
            <a:ext cx="4994031" cy="472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24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8636"/>
            <a:ext cx="12192000" cy="1146219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Виды деятельности ТОО «Павлодар-Водоканал»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</p:nvPr>
        </p:nvGraphicFramePr>
        <p:xfrm>
          <a:off x="128589" y="1377951"/>
          <a:ext cx="11864120" cy="5343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0AD1B-6BF0-4BB8-8E50-DE9EDDD854F5}" type="slidenum">
              <a:rPr lang="ru-RU" sz="1800" smtClean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fld>
            <a:endParaRPr lang="ru-RU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8486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20</a:t>
            </a:fld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39" y="1442344"/>
            <a:ext cx="5697415" cy="474868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3" y="1442344"/>
            <a:ext cx="5261316" cy="47486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4911" y="199806"/>
            <a:ext cx="112963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Водовод ф 1200 мм от насосной станции 1-го подъема до насосной станции 2-го подъема (2-я нитка)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622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21</a:t>
            </a:fld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5" y="1196122"/>
            <a:ext cx="5458263" cy="532403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582" y="1196122"/>
            <a:ext cx="5064369" cy="537348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09575" y="90151"/>
            <a:ext cx="113728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Внутриквартальный водопровод ХПВ ф 355 по пр. Н. Назарбаева от ул. Толстого по пр. Н. Назарбаева, 65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3201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2914"/>
          </a:xfrm>
        </p:spPr>
        <p:txBody>
          <a:bodyPr/>
          <a:lstStyle/>
          <a:p>
            <a:r>
              <a:rPr lang="ru-RU" dirty="0"/>
              <a:t> 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22</a:t>
            </a:fld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2" y="1196123"/>
            <a:ext cx="5328453" cy="5160228"/>
          </a:xfrm>
        </p:spPr>
      </p:pic>
      <p:sp>
        <p:nvSpPr>
          <p:cNvPr id="7" name="TextBox 6"/>
          <p:cNvSpPr txBox="1"/>
          <p:nvPr/>
        </p:nvSpPr>
        <p:spPr>
          <a:xfrm>
            <a:off x="650315" y="365125"/>
            <a:ext cx="10809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Внутриквартальный водопровод ХПВ ф 355 по пр. Н. Назарбаева от ул. Толстого по пр. Н. Назарбаева, 65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768" y="1196122"/>
            <a:ext cx="5836288" cy="516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938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Водопровод технической воды ф 1200 мм от ТЭЦ-1 по ул.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до территории насосной станции 2-го подъема (ул. М.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Макатаева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35)</a:t>
            </a:r>
            <a:endParaRPr lang="en-US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30" y="1690688"/>
            <a:ext cx="4974000" cy="4794518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23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550" y="1628775"/>
            <a:ext cx="5430130" cy="485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2287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24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Насосный агрегат с двухсторонним всасыванием (частота вращения 740 об/мин, производительность 6500 м3/ч, напор 80 м) с электродвигателем с частотным регулированием с полным комплектом электрооборудования</a:t>
            </a:r>
            <a:b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8" y="1690687"/>
            <a:ext cx="5386387" cy="5030787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1" y="1690688"/>
            <a:ext cx="5143500" cy="503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436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204" y="374751"/>
            <a:ext cx="10515600" cy="4337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инвестиций в 2025 году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5362386"/>
              </p:ext>
            </p:extLst>
          </p:nvPr>
        </p:nvGraphicFramePr>
        <p:xfrm>
          <a:off x="0" y="968187"/>
          <a:ext cx="12192001" cy="538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1704">
                  <a:extLst>
                    <a:ext uri="{9D8B030D-6E8A-4147-A177-3AD203B41FA5}">
                      <a16:colId xmlns:a16="http://schemas.microsoft.com/office/drawing/2014/main" val="165919567"/>
                    </a:ext>
                  </a:extLst>
                </a:gridCol>
                <a:gridCol w="2303524">
                  <a:extLst>
                    <a:ext uri="{9D8B030D-6E8A-4147-A177-3AD203B41FA5}">
                      <a16:colId xmlns:a16="http://schemas.microsoft.com/office/drawing/2014/main" val="3028718068"/>
                    </a:ext>
                  </a:extLst>
                </a:gridCol>
                <a:gridCol w="2268476">
                  <a:extLst>
                    <a:ext uri="{9D8B030D-6E8A-4147-A177-3AD203B41FA5}">
                      <a16:colId xmlns:a16="http://schemas.microsoft.com/office/drawing/2014/main" val="1410965789"/>
                    </a:ext>
                  </a:extLst>
                </a:gridCol>
                <a:gridCol w="215685">
                  <a:extLst>
                    <a:ext uri="{9D8B030D-6E8A-4147-A177-3AD203B41FA5}">
                      <a16:colId xmlns:a16="http://schemas.microsoft.com/office/drawing/2014/main" val="4088600804"/>
                    </a:ext>
                  </a:extLst>
                </a:gridCol>
                <a:gridCol w="1132486">
                  <a:extLst>
                    <a:ext uri="{9D8B030D-6E8A-4147-A177-3AD203B41FA5}">
                      <a16:colId xmlns:a16="http://schemas.microsoft.com/office/drawing/2014/main" val="1854532778"/>
                    </a:ext>
                  </a:extLst>
                </a:gridCol>
                <a:gridCol w="710126">
                  <a:extLst>
                    <a:ext uri="{9D8B030D-6E8A-4147-A177-3AD203B41FA5}">
                      <a16:colId xmlns:a16="http://schemas.microsoft.com/office/drawing/2014/main" val="884702471"/>
                    </a:ext>
                  </a:extLst>
                </a:gridCol>
              </a:tblGrid>
              <a:tr h="391426">
                <a:tc rowSpan="2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Наименование мероприятий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Утверждено, млн. тенге без НДС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Фактическое исполнение, млн. тенге без НДС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Отклонение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62480"/>
                  </a:ext>
                </a:extLst>
              </a:tr>
              <a:tr h="61857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Млн. тенге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473321"/>
                  </a:ext>
                </a:extLst>
              </a:tr>
              <a:tr h="761378">
                <a:tc>
                  <a:txBody>
                    <a:bodyPr/>
                    <a:lstStyle/>
                    <a:p>
                      <a:r>
                        <a:rPr lang="ru-RU" dirty="0">
                          <a:latin typeface="Arial Black" panose="020B0A04020102020204" pitchFamily="34" charset="0"/>
                        </a:rPr>
                        <a:t>Отвод</a:t>
                      </a:r>
                      <a:r>
                        <a:rPr lang="ru-RU" baseline="0" dirty="0">
                          <a:latin typeface="Arial Black" panose="020B0A04020102020204" pitchFamily="34" charset="0"/>
                        </a:rPr>
                        <a:t> и очистка сточных вод</a:t>
                      </a:r>
                      <a:endParaRPr lang="ru-RU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381,38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381,38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864362"/>
                  </a:ext>
                </a:extLst>
              </a:tr>
              <a:tr h="553211">
                <a:tc>
                  <a:txBody>
                    <a:bodyPr/>
                    <a:lstStyle/>
                    <a:p>
                      <a:r>
                        <a:rPr lang="ru-RU" dirty="0"/>
                        <a:t>Строительство</a:t>
                      </a:r>
                      <a:r>
                        <a:rPr lang="ru-RU" baseline="0" dirty="0"/>
                        <a:t> сетей канализации, в том числе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0373668"/>
                  </a:ext>
                </a:extLst>
              </a:tr>
              <a:tr h="642113">
                <a:tc>
                  <a:txBody>
                    <a:bodyPr/>
                    <a:lstStyle/>
                    <a:p>
                      <a:pPr algn="r"/>
                      <a:r>
                        <a:rPr lang="ru-RU" i="1" dirty="0"/>
                        <a:t>Сети</a:t>
                      </a:r>
                      <a:r>
                        <a:rPr lang="ru-RU" i="1" baseline="0" dirty="0"/>
                        <a:t> канализации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93,14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93,14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051021"/>
                  </a:ext>
                </a:extLst>
              </a:tr>
              <a:tr h="436637">
                <a:tc>
                  <a:txBody>
                    <a:bodyPr/>
                    <a:lstStyle/>
                    <a:p>
                      <a:pPr algn="r"/>
                      <a:r>
                        <a:rPr lang="ru-RU" i="1" dirty="0"/>
                        <a:t>Реконструкция зданий и сооружений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223,60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223,60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667423"/>
                  </a:ext>
                </a:extLst>
              </a:tr>
              <a:tr h="684996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1" dirty="0"/>
                        <a:t>Обновление спецтехники</a:t>
                      </a:r>
                      <a:endParaRPr lang="en-US" i="1" dirty="0"/>
                    </a:p>
                    <a:p>
                      <a:pPr algn="r"/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64,64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64,64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670177"/>
                  </a:ext>
                </a:extLst>
              </a:tr>
              <a:tr h="516978">
                <a:tc gridSpan="6">
                  <a:txBody>
                    <a:bodyPr/>
                    <a:lstStyle/>
                    <a:p>
                      <a:r>
                        <a:rPr lang="ru-RU" b="1" i="1" dirty="0"/>
                        <a:t>Всего по инвестиционной программе на водоотведение:</a:t>
                      </a:r>
                      <a:endParaRPr lang="en-US" b="1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00722"/>
                  </a:ext>
                </a:extLst>
              </a:tr>
              <a:tr h="39142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381,38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381,38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3742716"/>
                  </a:ext>
                </a:extLst>
              </a:tr>
              <a:tr h="391426">
                <a:tc>
                  <a:txBody>
                    <a:bodyPr/>
                    <a:lstStyle/>
                    <a:p>
                      <a:r>
                        <a:rPr lang="ru-RU" dirty="0"/>
                        <a:t>Всего по предприятию на инвестиционную программу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4121,05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4119,5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423114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482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769" y="699247"/>
            <a:ext cx="8945223" cy="6573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endParaRPr lang="en-US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69701" y="1356564"/>
            <a:ext cx="11522299" cy="550143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985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50" y="0"/>
            <a:ext cx="11982450" cy="116046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Исполнение Инвестиционной программы за 2025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8790813"/>
              </p:ext>
            </p:extLst>
          </p:nvPr>
        </p:nvGraphicFramePr>
        <p:xfrm>
          <a:off x="259081" y="1036321"/>
          <a:ext cx="11536679" cy="4503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3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5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66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7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06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09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461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Наименование мероприятий</a:t>
                      </a: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latin typeface="Arial Black" panose="020B0A04020102020204" pitchFamily="34" charset="0"/>
                        </a:rPr>
                        <a:t>Ед.изм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Питьевая вода</a:t>
                      </a: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Техническая вода</a:t>
                      </a: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Отвод</a:t>
                      </a:r>
                      <a:r>
                        <a:rPr lang="ru-RU" sz="1400" baseline="0" dirty="0">
                          <a:latin typeface="Arial Black" panose="020B0A04020102020204" pitchFamily="34" charset="0"/>
                        </a:rPr>
                        <a:t> и очистка сточных вод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Всего</a:t>
                      </a: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Строительство сетей:</a:t>
                      </a:r>
                    </a:p>
                  </a:txBody>
                  <a:tcPr marL="121879" marR="121879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>
                        <a:latin typeface="Arial Black" panose="020B0A04020102020204" pitchFamily="34" charset="0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>
                        <a:latin typeface="Arial Black" panose="020B0A04020102020204" pitchFamily="34" charset="0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252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-сети водопровода</a:t>
                      </a:r>
                    </a:p>
                  </a:txBody>
                  <a:tcPr marL="121879" marR="121879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latin typeface="Arial Black" panose="020B0A04020102020204" pitchFamily="34" charset="0"/>
                        </a:rPr>
                        <a:t>П.м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2360,0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2177,9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4537,9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252">
                <a:tc vMerge="1"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879" marR="121879" marT="45712" marB="4571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latin typeface="Arial Black" panose="020B0A04020102020204" pitchFamily="34" charset="0"/>
                        </a:rPr>
                        <a:t>Млн.тенге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1692,16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1744,24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3436,4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811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- сети канализации</a:t>
                      </a:r>
                    </a:p>
                  </a:txBody>
                  <a:tcPr marL="121879" marR="121879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latin typeface="Arial Black" panose="020B0A04020102020204" pitchFamily="34" charset="0"/>
                        </a:rPr>
                        <a:t>П.м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155,1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155,1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52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latin typeface="Arial Black" panose="020B0A04020102020204" pitchFamily="34" charset="0"/>
                        </a:rPr>
                        <a:t>Млн.тенге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93,14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93,14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252">
                <a:tc>
                  <a:txBody>
                    <a:bodyPr/>
                    <a:lstStyle/>
                    <a:p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 Black" panose="020B0A04020102020204" pitchFamily="34" charset="0"/>
                          <a:cs typeface="Times New Roman" panose="02020603050405020304" pitchFamily="18" charset="0"/>
                        </a:rPr>
                        <a:t>Модернизация производственного оборудования 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latin typeface="Arial Black" panose="020B0A04020102020204" pitchFamily="34" charset="0"/>
                        </a:rPr>
                        <a:t>Млн.тенге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111,14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110,67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223,6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445,41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4931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 Black" panose="020B0A04020102020204" pitchFamily="34" charset="0"/>
                        </a:rPr>
                        <a:t>Обновление спецтехники</a:t>
                      </a: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>
                          <a:latin typeface="Arial Black" panose="020B0A04020102020204" pitchFamily="34" charset="0"/>
                        </a:rPr>
                        <a:t>Млн.тенге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79,86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64,64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144,5</a:t>
                      </a: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4931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 Black" panose="020B0A04020102020204" pitchFamily="34" charset="0"/>
                        </a:rPr>
                        <a:t>Реконструкция зданий и сооружений</a:t>
                      </a: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>
                          <a:latin typeface="Arial Black" panose="020B0A04020102020204" pitchFamily="34" charset="0"/>
                        </a:rPr>
                        <a:t>Млн.тенге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7137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 Black" panose="020B0A04020102020204" pitchFamily="34" charset="0"/>
                        </a:rPr>
                        <a:t>ИТОГО</a:t>
                      </a: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>
                          <a:latin typeface="Arial Black" panose="020B0A04020102020204" pitchFamily="34" charset="0"/>
                        </a:rPr>
                        <a:t>Млн.тенге</a:t>
                      </a:r>
                      <a:endParaRPr lang="ru-RU" sz="1400" dirty="0">
                        <a:latin typeface="Arial Black" panose="020B0A04020102020204" pitchFamily="34" charset="0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1883,16</a:t>
                      </a: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1854,91</a:t>
                      </a: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381,38</a:t>
                      </a: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 Black" panose="020B0A04020102020204" pitchFamily="34" charset="0"/>
                        </a:rPr>
                        <a:t>4119,5</a:t>
                      </a: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5250" y="5931562"/>
            <a:ext cx="11982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Источник финансирования: Амортизация и прибыль , утвержденные в тарифных сметах по услугам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3443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054840" cy="1021079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Исполнение Инвестиционной программы</a:t>
            </a:r>
            <a:b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за 2025 год в разрезе услуг, </a:t>
            </a:r>
            <a:r>
              <a:rPr lang="ru-RU" sz="28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млн.тенге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6525716"/>
              </p:ext>
            </p:extLst>
          </p:nvPr>
        </p:nvGraphicFramePr>
        <p:xfrm>
          <a:off x="137160" y="1021080"/>
          <a:ext cx="11685860" cy="56331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8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7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3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263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01675">
                <a:tc>
                  <a:txBody>
                    <a:bodyPr/>
                    <a:lstStyle/>
                    <a:p>
                      <a:endParaRPr lang="ru-RU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Амортизация</a:t>
                      </a:r>
                      <a:r>
                        <a:rPr lang="ru-RU" baseline="0" dirty="0">
                          <a:latin typeface="Arial Black" panose="020B0A04020102020204" pitchFamily="34" charset="0"/>
                        </a:rPr>
                        <a:t> в составе тарифа</a:t>
                      </a:r>
                      <a:endParaRPr lang="ru-RU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За счет прибыли и собственных средств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Фактическое</a:t>
                      </a:r>
                      <a:r>
                        <a:rPr lang="ru-RU" baseline="0" dirty="0">
                          <a:latin typeface="Arial Black" panose="020B0A04020102020204" pitchFamily="34" charset="0"/>
                        </a:rPr>
                        <a:t> исполнение Инвестиционной программы </a:t>
                      </a:r>
                      <a:endParaRPr lang="ru-RU" dirty="0">
                        <a:latin typeface="Arial Black" panose="020B0A040201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4137">
                <a:tc>
                  <a:txBody>
                    <a:bodyPr/>
                    <a:lstStyle/>
                    <a:p>
                      <a:r>
                        <a:rPr lang="ru-RU" dirty="0">
                          <a:latin typeface="Arial Black" panose="020B0A04020102020204" pitchFamily="34" charset="0"/>
                        </a:rPr>
                        <a:t>Подача питьевой воды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208,5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1674,7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1883,2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4137">
                <a:tc>
                  <a:txBody>
                    <a:bodyPr/>
                    <a:lstStyle/>
                    <a:p>
                      <a:r>
                        <a:rPr lang="ru-RU" dirty="0">
                          <a:latin typeface="Arial Black" panose="020B0A04020102020204" pitchFamily="34" charset="0"/>
                        </a:rPr>
                        <a:t>Подача технической воды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52,6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1802,3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1854,9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4378">
                <a:tc>
                  <a:txBody>
                    <a:bodyPr/>
                    <a:lstStyle/>
                    <a:p>
                      <a:r>
                        <a:rPr lang="ru-RU" dirty="0">
                          <a:latin typeface="Arial Black" panose="020B0A04020102020204" pitchFamily="34" charset="0"/>
                        </a:rPr>
                        <a:t>Отвод</a:t>
                      </a:r>
                      <a:r>
                        <a:rPr lang="ru-RU" baseline="0" dirty="0">
                          <a:latin typeface="Arial Black" panose="020B0A04020102020204" pitchFamily="34" charset="0"/>
                        </a:rPr>
                        <a:t> и очистка сточных вод</a:t>
                      </a:r>
                      <a:endParaRPr lang="ru-RU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111,2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270,2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381,4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8828">
                <a:tc>
                  <a:txBody>
                    <a:bodyPr/>
                    <a:lstStyle/>
                    <a:p>
                      <a:endParaRPr lang="ru-RU" dirty="0">
                        <a:latin typeface="Arial Black" panose="020B0A04020102020204" pitchFamily="34" charset="0"/>
                      </a:endParaRPr>
                    </a:p>
                    <a:p>
                      <a:r>
                        <a:rPr lang="ru-RU" dirty="0">
                          <a:latin typeface="Arial Black" panose="020B0A04020102020204" pitchFamily="34" charset="0"/>
                        </a:rPr>
                        <a:t>Всего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372,3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3747,2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Black" panose="020B0A04020102020204" pitchFamily="34" charset="0"/>
                        </a:rPr>
                        <a:t>4119,50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2273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7250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800" dirty="0">
                <a:latin typeface="Arial Black" panose="020B0A04020102020204" pitchFamily="34" charset="0"/>
              </a:rPr>
              <a:t>Достигнутые целевые показатели  от выполнения Инвестиционной программы </a:t>
            </a:r>
            <a:br>
              <a:rPr lang="ru-RU" sz="1800" dirty="0">
                <a:latin typeface="Arial Black" panose="020B0A04020102020204" pitchFamily="34" charset="0"/>
              </a:rPr>
            </a:br>
            <a:r>
              <a:rPr lang="ru-RU" sz="1800" dirty="0">
                <a:latin typeface="Arial Black" panose="020B0A04020102020204" pitchFamily="34" charset="0"/>
              </a:rPr>
              <a:t>2021-2025 годов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440809479"/>
              </p:ext>
            </p:extLst>
          </p:nvPr>
        </p:nvGraphicFramePr>
        <p:xfrm>
          <a:off x="157655" y="3429000"/>
          <a:ext cx="5938345" cy="3224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221110911"/>
              </p:ext>
            </p:extLst>
          </p:nvPr>
        </p:nvGraphicFramePr>
        <p:xfrm>
          <a:off x="157655" y="772510"/>
          <a:ext cx="5938345" cy="2522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940617013"/>
              </p:ext>
            </p:extLst>
          </p:nvPr>
        </p:nvGraphicFramePr>
        <p:xfrm>
          <a:off x="6253655" y="906516"/>
          <a:ext cx="5806966" cy="2388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611264890"/>
              </p:ext>
            </p:extLst>
          </p:nvPr>
        </p:nvGraphicFramePr>
        <p:xfrm>
          <a:off x="6253656" y="3563007"/>
          <a:ext cx="5806966" cy="3294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281893" y="425004"/>
            <a:ext cx="778727" cy="347506"/>
          </a:xfrm>
        </p:spPr>
        <p:txBody>
          <a:bodyPr/>
          <a:lstStyle/>
          <a:p>
            <a:fld id="{E4FA757B-C56D-42D8-A6B4-56D3C88BFEB7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930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6681"/>
            <a:ext cx="12192000" cy="1097279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ТОО «Павлодар-Водоканал» в цифрах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591723"/>
              </p:ext>
            </p:extLst>
          </p:nvPr>
        </p:nvGraphicFramePr>
        <p:xfrm>
          <a:off x="106680" y="1203960"/>
          <a:ext cx="11902440" cy="5288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87039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911" y="-6766"/>
            <a:ext cx="11848563" cy="450759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Проводимая работа с потребителями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3031" y="463639"/>
            <a:ext cx="1208896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  <a:defRPr/>
            </a:pPr>
            <a:endParaRPr lang="ru-RU" altLang="ru-RU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r>
              <a:rPr lang="ru-RU" alt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Вопросы деятельности Предприятия освещаются в средствах массовой информации и на веб-сайте Предприятия</a:t>
            </a:r>
            <a:r>
              <a:rPr lang="en-US" altLang="ru-RU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  <a:hlinkClick r:id="rId2"/>
              </a:rPr>
              <a:t>www.pvk/pawlodarkz.kz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buNone/>
              <a:defRPr/>
            </a:pPr>
            <a:endParaRPr lang="ru-RU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r>
              <a:rPr 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Передача показаний приборов учета воды проводится через </a:t>
            </a:r>
            <a:r>
              <a:rPr lang="ru-RU" u="sng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Интернет и </a:t>
            </a:r>
            <a:r>
              <a:rPr lang="en-US" u="sng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SMS</a:t>
            </a:r>
            <a:r>
              <a:rPr lang="ru-RU" u="sng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 W</a:t>
            </a:r>
            <a:r>
              <a:rPr lang="en-US" u="sng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h</a:t>
            </a:r>
            <a:r>
              <a:rPr lang="ru-RU" u="sng" dirty="0" err="1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atsA</a:t>
            </a:r>
            <a:r>
              <a:rPr lang="en-US" u="sng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pp</a:t>
            </a:r>
            <a:r>
              <a:rPr lang="ru-RU" u="sng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дополнительно подключены 2 телефонные линии, для удобства потребителей внедрена электронная очередь.</a:t>
            </a:r>
          </a:p>
          <a:p>
            <a:pPr algn="ctr">
              <a:defRPr/>
            </a:pPr>
            <a:endParaRPr lang="en-US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    Обеспечение контактов с потребителями осуществляется через :</a:t>
            </a:r>
          </a:p>
          <a:p>
            <a:pPr algn="ctr">
              <a:defRPr/>
            </a:pPr>
            <a:r>
              <a:rPr 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круглосуточную центральную диспетчерскую службу;</a:t>
            </a:r>
          </a:p>
          <a:p>
            <a:pPr algn="ctr">
              <a:defRPr/>
            </a:pP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- абонентскую службу</a:t>
            </a:r>
          </a:p>
          <a:p>
            <a:pPr algn="ctr">
              <a:defRPr/>
            </a:pPr>
            <a:endParaRPr lang="ru-RU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Ежедневно операторы центральной диспетчерской службы принимают обращения аварийного и информационного характера. </a:t>
            </a:r>
          </a:p>
          <a:p>
            <a:pPr algn="ctr">
              <a:defRPr/>
            </a:pPr>
            <a:r>
              <a:rPr lang="ru-RU" dirty="0">
                <a:latin typeface="Arial Black" panose="020B0A04020102020204" pitchFamily="34" charset="0"/>
                <a:cs typeface="Times New Roman" panose="02020603050405020304" pitchFamily="18" charset="0"/>
              </a:rPr>
              <a:t>В ТОО «Павлодар-Водоканал» работает комиссия по проведению перерасчетов с физическими лицами.</a:t>
            </a:r>
          </a:p>
          <a:p>
            <a:pPr>
              <a:defRPr/>
            </a:pPr>
            <a:endParaRPr lang="ru-RU" sz="1200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30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66911" y="5368130"/>
            <a:ext cx="10515600" cy="88504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8221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38" y="0"/>
            <a:ext cx="11968162" cy="106521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О дальнейших перспективах деятельности 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(планах развития) ТОО «Павлодар-Водоканал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»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9241904"/>
              </p:ext>
            </p:extLst>
          </p:nvPr>
        </p:nvGraphicFramePr>
        <p:xfrm>
          <a:off x="219075" y="927279"/>
          <a:ext cx="11972925" cy="593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516710"/>
            <a:ext cx="3467100" cy="341290"/>
          </a:xfrm>
        </p:spPr>
        <p:txBody>
          <a:bodyPr/>
          <a:lstStyle/>
          <a:p>
            <a:fld id="{E4FA757B-C56D-42D8-A6B4-56D3C88BFEB7}" type="slidenum">
              <a:rPr lang="ru-RU" smtClean="0"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5471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1952625" y="22860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>
                <a:latin typeface="Arial Black" panose="020B0A04020102020204" pitchFamily="34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044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"/>
            <a:ext cx="12144777" cy="552450"/>
          </a:xfr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  <a:effectLst>
            <a:glow rad="63500">
              <a:schemeClr val="accent6">
                <a:lumMod val="50000"/>
                <a:alpha val="40000"/>
              </a:schemeClr>
            </a:glow>
          </a:effectLst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  <a:effectLst>
                  <a:glow rad="482600">
                    <a:schemeClr val="bg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Предельные уровни тарифов на услуги ТОО «Павлодар-Водоканал»  подача воды по распределительным сетям , отводу и очистке сточных вод , тенге/м3 без учета НДС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599" y="6577040"/>
            <a:ext cx="3322319" cy="250250"/>
          </a:xfrm>
        </p:spPr>
        <p:txBody>
          <a:bodyPr/>
          <a:lstStyle/>
          <a:p>
            <a:fld id="{E4FA757B-C56D-42D8-A6B4-56D3C88BFEB7}" type="slidenum">
              <a:rPr lang="ru-RU" smtClean="0"/>
              <a:t>4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B71DA8-F725-3C11-FA00-22C37718F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77" y="591755"/>
            <a:ext cx="11792241" cy="611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63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12191999" cy="540913"/>
          </a:xfrm>
          <a:solidFill>
            <a:srgbClr val="00B0F0">
              <a:alpha val="57000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Объемы реализации услуг водоснабжения и водоотведения  за 2025 год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10600" y="6542468"/>
            <a:ext cx="3431144" cy="266236"/>
          </a:xfrm>
        </p:spPr>
        <p:txBody>
          <a:bodyPr/>
          <a:lstStyle/>
          <a:p>
            <a:fld id="{E4FA757B-C56D-42D8-A6B4-56D3C88BFEB7}" type="slidenum">
              <a:rPr lang="ru-RU" smtClean="0"/>
              <a:t>5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2AF61A-0E79-57AA-8E14-FC255F233A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" y="540913"/>
            <a:ext cx="11729633" cy="610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133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2796"/>
            <a:ext cx="12054840" cy="869384"/>
          </a:xfr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Основные финансово-экономические показатели за 2021-2025 годы, млн. тенге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6</a:t>
            </a:fld>
            <a:endParaRPr lang="ru-RU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383D23D7-C290-382F-1415-ABF7BBBF1D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700756"/>
              </p:ext>
            </p:extLst>
          </p:nvPr>
        </p:nvGraphicFramePr>
        <p:xfrm>
          <a:off x="155449" y="1003299"/>
          <a:ext cx="11916100" cy="57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1268222" imgH="4848361" progId="Excel.Sheet.12">
                  <p:embed/>
                </p:oleObj>
              </mc:Choice>
              <mc:Fallback>
                <p:oleObj name="Worksheet" r:id="rId2" imgW="11268222" imgH="484836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5449" y="1003299"/>
                        <a:ext cx="11916100" cy="571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6228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7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1440" y="137160"/>
            <a:ext cx="11750040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ПОДАЧА ПИТЬЕВОЙ ВОДЫ , ОСНОВНЫЕ ПОКАЗАТЕЛИ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398208843"/>
              </p:ext>
            </p:extLst>
          </p:nvPr>
        </p:nvGraphicFramePr>
        <p:xfrm>
          <a:off x="182880" y="719667"/>
          <a:ext cx="5760720" cy="252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093119392"/>
              </p:ext>
            </p:extLst>
          </p:nvPr>
        </p:nvGraphicFramePr>
        <p:xfrm>
          <a:off x="6278880" y="719667"/>
          <a:ext cx="5562600" cy="252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518245504"/>
              </p:ext>
            </p:extLst>
          </p:nvPr>
        </p:nvGraphicFramePr>
        <p:xfrm>
          <a:off x="182880" y="3459296"/>
          <a:ext cx="5760720" cy="3262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994154629"/>
              </p:ext>
            </p:extLst>
          </p:nvPr>
        </p:nvGraphicFramePr>
        <p:xfrm>
          <a:off x="5966460" y="3535813"/>
          <a:ext cx="5669280" cy="3109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722200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7160"/>
            <a:ext cx="12093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Исполнение тарифной сметы на оказание </a:t>
            </a:r>
            <a:r>
              <a:rPr lang="ru-RU" u="sng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услуги по подаче питьевой воды </a:t>
            </a:r>
          </a:p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ТОО «Павлодар-Водоканал» за 2025 год,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млн.тенге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8</a:t>
            </a:fld>
            <a:endParaRPr lang="ru-RU"/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429A9A37-EFB5-B269-E999-F3295EA404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157167"/>
              </p:ext>
            </p:extLst>
          </p:nvPr>
        </p:nvGraphicFramePr>
        <p:xfrm>
          <a:off x="325315" y="783492"/>
          <a:ext cx="11579470" cy="594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3811110" imgH="8515248" progId="Excel.Sheet.12">
                  <p:embed/>
                </p:oleObj>
              </mc:Choice>
              <mc:Fallback>
                <p:oleObj name="Worksheet" r:id="rId2" imgW="13811110" imgH="851524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5315" y="783492"/>
                        <a:ext cx="11579470" cy="594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1280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A757B-C56D-42D8-A6B4-56D3C88BFEB7}" type="slidenum">
              <a:rPr lang="ru-RU" smtClean="0"/>
              <a:t>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1440" y="137160"/>
            <a:ext cx="11750040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ПОДАЧА ТЕХНИЧЕСКОЙ ВОДЫ , ОСНОВНЫЕ ПОКАЗАТЕЛИ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509596885"/>
              </p:ext>
            </p:extLst>
          </p:nvPr>
        </p:nvGraphicFramePr>
        <p:xfrm>
          <a:off x="182880" y="719667"/>
          <a:ext cx="5760720" cy="252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293685495"/>
              </p:ext>
            </p:extLst>
          </p:nvPr>
        </p:nvGraphicFramePr>
        <p:xfrm>
          <a:off x="6278880" y="719667"/>
          <a:ext cx="5562600" cy="252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336551847"/>
              </p:ext>
            </p:extLst>
          </p:nvPr>
        </p:nvGraphicFramePr>
        <p:xfrm>
          <a:off x="182880" y="3459296"/>
          <a:ext cx="5760720" cy="3262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324313119"/>
              </p:ext>
            </p:extLst>
          </p:nvPr>
        </p:nvGraphicFramePr>
        <p:xfrm>
          <a:off x="6278880" y="3459296"/>
          <a:ext cx="5669280" cy="3109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5262583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8340</TotalTime>
  <Words>1445</Words>
  <Application>Microsoft Office PowerPoint</Application>
  <PresentationFormat>Широкоэкранный</PresentationFormat>
  <Paragraphs>365</Paragraphs>
  <Slides>32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Arial Black</vt:lpstr>
      <vt:lpstr>Calibri</vt:lpstr>
      <vt:lpstr>Calibri Light</vt:lpstr>
      <vt:lpstr>Times New Roman</vt:lpstr>
      <vt:lpstr>Тема Office</vt:lpstr>
      <vt:lpstr>Worksheet</vt:lpstr>
      <vt:lpstr>Презентация PowerPoint</vt:lpstr>
      <vt:lpstr>Виды деятельности ТОО «Павлодар-Водоканал»</vt:lpstr>
      <vt:lpstr>ТОО «Павлодар-Водоканал» в цифрах</vt:lpstr>
      <vt:lpstr>Предельные уровни тарифов на услуги ТОО «Павлодар-Водоканал»  подача воды по распределительным сетям , отводу и очистке сточных вод , тенге/м3 без учета НДС </vt:lpstr>
      <vt:lpstr>Объемы реализации услуг водоснабжения и водоотведения  за 2025 год</vt:lpstr>
      <vt:lpstr>Основные финансово-экономические показатели за 2021-2025 годы, млн. тенге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затратной части тарифных смет  на услуги водоснабжения и водоотведения.  Фактическое исполнение за 2025 год, млн.тенге, %</vt:lpstr>
      <vt:lpstr>Расходы по статье электроэнергия за 2025 год по услугам водоснабжения и водоотведения</vt:lpstr>
      <vt:lpstr>Презентация PowerPoint</vt:lpstr>
      <vt:lpstr>Инвестиционная программа ТОО «Павлодар-Водоканал» на 2021-2025 годы, млн. тенге</vt:lpstr>
      <vt:lpstr>  Структура инвестиционной программы  на услуги водоснабжения и водоотведения  </vt:lpstr>
      <vt:lpstr>Объем инвестиций в 2025 году</vt:lpstr>
      <vt:lpstr> </vt:lpstr>
      <vt:lpstr> </vt:lpstr>
      <vt:lpstr> </vt:lpstr>
      <vt:lpstr> </vt:lpstr>
      <vt:lpstr>Водопровод технической воды ф 1200 мм от ТЭЦ-1 по ул. Каз. Правды до территории насосной станции 2-го подъема (ул. М. Макатаева, 35)</vt:lpstr>
      <vt:lpstr>Насосный агрегат с двухсторонним всасыванием (частота вращения 740 об/мин, производительность 6500 м3/ч, напор 80 м) с электродвигателем с частотным регулированием с полным комплектом электрооборудования </vt:lpstr>
      <vt:lpstr>Объем инвестиций в 2025 году</vt:lpstr>
      <vt:lpstr> </vt:lpstr>
      <vt:lpstr>Исполнение Инвестиционной программы за 2025 год</vt:lpstr>
      <vt:lpstr>Исполнение Инвестиционной программы за 2025 год в разрезе услуг, млн.тенге</vt:lpstr>
      <vt:lpstr>Достигнутые целевые показатели  от выполнения Инвестиционной программы  2021-2025 годов</vt:lpstr>
      <vt:lpstr>Проводимая работа с потребителями</vt:lpstr>
      <vt:lpstr>О дальнейших перспективах деятельности  (планах развития) ТОО «Павлодар-Водоканал»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Милецкая</dc:creator>
  <cp:lastModifiedBy>PEOPVK</cp:lastModifiedBy>
  <cp:revision>536</cp:revision>
  <cp:lastPrinted>2026-05-04T08:17:16Z</cp:lastPrinted>
  <dcterms:created xsi:type="dcterms:W3CDTF">2019-02-20T02:48:56Z</dcterms:created>
  <dcterms:modified xsi:type="dcterms:W3CDTF">2026-05-04T10:31:04Z</dcterms:modified>
</cp:coreProperties>
</file>